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1"/>
  </p:notesMasterIdLst>
  <p:handoutMasterIdLst>
    <p:handoutMasterId r:id="rId42"/>
  </p:handoutMasterIdLst>
  <p:sldIdLst>
    <p:sldId id="424" r:id="rId3"/>
    <p:sldId id="451" r:id="rId4"/>
    <p:sldId id="425" r:id="rId5"/>
    <p:sldId id="433" r:id="rId6"/>
    <p:sldId id="429" r:id="rId7"/>
    <p:sldId id="402" r:id="rId8"/>
    <p:sldId id="401" r:id="rId9"/>
    <p:sldId id="430" r:id="rId10"/>
    <p:sldId id="434" r:id="rId11"/>
    <p:sldId id="436" r:id="rId12"/>
    <p:sldId id="403" r:id="rId13"/>
    <p:sldId id="445" r:id="rId14"/>
    <p:sldId id="399" r:id="rId15"/>
    <p:sldId id="416" r:id="rId16"/>
    <p:sldId id="435" r:id="rId17"/>
    <p:sldId id="446" r:id="rId18"/>
    <p:sldId id="437" r:id="rId19"/>
    <p:sldId id="439" r:id="rId20"/>
    <p:sldId id="354" r:id="rId21"/>
    <p:sldId id="440" r:id="rId22"/>
    <p:sldId id="427" r:id="rId23"/>
    <p:sldId id="432" r:id="rId24"/>
    <p:sldId id="406" r:id="rId25"/>
    <p:sldId id="407" r:id="rId26"/>
    <p:sldId id="426" r:id="rId27"/>
    <p:sldId id="452" r:id="rId28"/>
    <p:sldId id="441" r:id="rId29"/>
    <p:sldId id="408" r:id="rId30"/>
    <p:sldId id="443" r:id="rId31"/>
    <p:sldId id="444" r:id="rId32"/>
    <p:sldId id="370" r:id="rId33"/>
    <p:sldId id="415" r:id="rId34"/>
    <p:sldId id="379" r:id="rId35"/>
    <p:sldId id="414" r:id="rId36"/>
    <p:sldId id="447" r:id="rId37"/>
    <p:sldId id="448" r:id="rId38"/>
    <p:sldId id="449" r:id="rId39"/>
    <p:sldId id="450" r:id="rId4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EEF8"/>
    <a:srgbClr val="A7F7AF"/>
    <a:srgbClr val="E6F2AC"/>
    <a:srgbClr val="FAD5A4"/>
    <a:srgbClr val="FF0000"/>
    <a:srgbClr val="FF5050"/>
    <a:srgbClr val="F1ADCF"/>
    <a:srgbClr val="BFB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r>
              <a:rPr lang="en-GB"/>
              <a:t>PPT - Crystal types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27C84E-C1F3-0A4E-83B8-12BAD476CEFC}" type="datetime1">
              <a:rPr lang="en-GB"/>
              <a:pPr/>
              <a:t>16/03/18</a:t>
            </a:fld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654671-76CE-F745-885A-896C5669EF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13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r>
              <a:rPr lang="en-GB"/>
              <a:t>PPT - Crystal types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0231D1-641C-5546-82F6-7B9B88C784C8}" type="datetime1">
              <a:rPr lang="en-GB"/>
              <a:pPr/>
              <a:t>16/03/18</a:t>
            </a:fld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A2F1A8-AFF0-C244-848B-D3848ED51A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956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000000"/>
                </a:solidFill>
              </a:rPr>
              <a:t>Chemsheets AS006 (Electron arrangement)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023B0C7-1D3F-014C-8D23-F5B3294027E2}" type="datetime1">
              <a:rPr lang="en-GB">
                <a:solidFill>
                  <a:srgbClr val="000000"/>
                </a:solidFill>
              </a:rPr>
              <a:pPr eaLnBrk="1" hangingPunct="1"/>
              <a:t>16/03/18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49D6FE-DF25-A045-A538-4DF9C6F2AC7E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8DAE4-3EE4-B444-9FE3-4E2C713409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7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E7C18-C42E-4944-82C7-DE2948202C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6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BA9AB-E1BB-4446-AA39-72230DCEA2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3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A1738-F845-9B46-B405-8325B21CEE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91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B83FE-3F2D-6342-AA1A-86A46496C9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86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0DEDF-3D42-D24B-B0E2-620BD6F8EA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00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4FBAE-DD2F-D641-A63C-4FA7FD67B8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4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17169-7E06-9443-B6F2-0DC9F9ECA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2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7D637-84BF-1248-9F58-D0BAFBE75D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8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6F291-8EF1-3C4A-9F90-22045C261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17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2D7B0-1C08-224A-A4E3-150881BF59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1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5C66A-E68C-4A4A-AB2A-8D278452FF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945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DD951-66BB-C742-A75A-A093593D4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3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7F663-5C0B-3D42-8456-0A2EE953AF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16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6C618-B9CF-064E-9D71-201DF2A02B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6C5CD-E7F6-EE40-BE62-1BAF7C7BA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98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CB18A-2F08-7D43-9513-6927E113C8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6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F550E-0AC5-0C47-9B26-B63E13C57A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07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23083-4F61-7A40-AE81-782E249696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24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CB9B8-23E2-6D4B-BF57-5F1F47C050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4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C64A9-D3BB-2043-BD61-7C4B5856F5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2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AB05E-88DF-FC44-BA07-95FC86F1EC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9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D3A0F-D068-CE45-A932-1F11C79E74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78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72486-639C-DD4B-82CE-60036FA3153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80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FBC351-F8F8-034C-BAAD-D653A9E44E4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1128F26-E641-5E46-87F8-AAC0F333A2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nformatics.com/interactive_molecules/diamond.htm" TargetMode="External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7.emf"/><Relationship Id="rId6" Type="http://schemas.openxmlformats.org/officeDocument/2006/relationships/image" Target="../media/image1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nformatics.com/interactive_molecules/diamond.htm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heodoregray.com/PeriodicTable/Elements/012/" TargetMode="External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669" y="2492896"/>
            <a:ext cx="842493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n-ea"/>
              </a:rPr>
              <a:t>STRUCTURE TYPES</a:t>
            </a:r>
          </a:p>
        </p:txBody>
      </p:sp>
      <p:pic>
        <p:nvPicPr>
          <p:cNvPr id="4099" name="Picture 6" descr="MC90023895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90575"/>
            <a:ext cx="11525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567238" y="6581775"/>
            <a:ext cx="4211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sz="1200" dirty="0" err="1" smtClean="0">
                <a:solidFill>
                  <a:srgbClr val="000000"/>
                </a:solidFill>
                <a:latin typeface="Verdana" charset="0"/>
              </a:rPr>
              <a:t>Chemsheets</a:t>
            </a:r>
            <a:r>
              <a:rPr lang="en-GB" sz="1200" dirty="0" smtClean="0">
                <a:solidFill>
                  <a:srgbClr val="000000"/>
                </a:solidFill>
                <a:latin typeface="Verdana" charset="0"/>
              </a:rPr>
              <a:t> AS1024    07-June-2015</a:t>
            </a:r>
            <a:endParaRPr lang="en-GB" sz="1200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1132310"/>
            <a:ext cx="65961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>www.</a:t>
            </a:r>
            <a:r>
              <a:rPr lang="en-US" sz="2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>CHEMSHEETS</a:t>
            </a: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>.co.uk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230632"/>
              </p:ext>
            </p:extLst>
          </p:nvPr>
        </p:nvGraphicFramePr>
        <p:xfrm>
          <a:off x="168241" y="620688"/>
          <a:ext cx="8807518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" name="Document" r:id="rId3" imgW="6870447" imgH="4381339" progId="Word.Document.12">
                  <p:embed/>
                </p:oleObj>
              </mc:Choice>
              <mc:Fallback>
                <p:oleObj name="Document" r:id="rId3" imgW="6870447" imgH="4381339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41" y="620688"/>
                        <a:ext cx="8807518" cy="56166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32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-22613" y="0"/>
            <a:ext cx="9166613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 dirty="0">
                <a:latin typeface="Tahoma" charset="0"/>
              </a:rPr>
              <a:t>SIMPLE MOLECULAR e.g. I</a:t>
            </a:r>
            <a:r>
              <a:rPr lang="en-GB" sz="3600" b="1" baseline="-25000" dirty="0">
                <a:latin typeface="Tahoma" charset="0"/>
              </a:rPr>
              <a:t>2</a:t>
            </a:r>
            <a:r>
              <a:rPr lang="en-GB" sz="3600" b="1" dirty="0">
                <a:latin typeface="Tahoma" charset="0"/>
              </a:rPr>
              <a:t> </a:t>
            </a:r>
          </a:p>
        </p:txBody>
      </p:sp>
      <p:pic>
        <p:nvPicPr>
          <p:cNvPr id="12291" name="Picture 9" descr="iodine%20molecu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36734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iodine%20crys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8"/>
          <a:stretch>
            <a:fillRect/>
          </a:stretch>
        </p:blipFill>
        <p:spPr bwMode="auto">
          <a:xfrm>
            <a:off x="4643438" y="1628775"/>
            <a:ext cx="3862387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iodine%20crys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95" r="28572"/>
          <a:stretch>
            <a:fillRect/>
          </a:stretch>
        </p:blipFill>
        <p:spPr bwMode="auto">
          <a:xfrm>
            <a:off x="5435600" y="5300663"/>
            <a:ext cx="25923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2418632" y="3975958"/>
            <a:ext cx="1135598" cy="584775"/>
            <a:chOff x="651488" y="1154672"/>
            <a:chExt cx="1135598" cy="584775"/>
          </a:xfrm>
        </p:grpSpPr>
        <p:cxnSp>
          <p:nvCxnSpPr>
            <p:cNvPr id="6" name="Straight Connector 5"/>
            <p:cNvCxnSpPr>
              <a:stCxn id="7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2752463" y="4529704"/>
            <a:ext cx="1135598" cy="584775"/>
            <a:chOff x="651488" y="1154672"/>
            <a:chExt cx="1135598" cy="584775"/>
          </a:xfrm>
        </p:grpSpPr>
        <p:cxnSp>
          <p:nvCxnSpPr>
            <p:cNvPr id="20" name="Straight Connector 19"/>
            <p:cNvCxnSpPr>
              <a:stCxn id="21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2386671" y="4974012"/>
            <a:ext cx="1135598" cy="584775"/>
            <a:chOff x="651488" y="1154672"/>
            <a:chExt cx="1135598" cy="584775"/>
          </a:xfrm>
        </p:grpSpPr>
        <p:cxnSp>
          <p:nvCxnSpPr>
            <p:cNvPr id="24" name="Straight Connector 23"/>
            <p:cNvCxnSpPr>
              <a:stCxn id="25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2720502" y="5527758"/>
            <a:ext cx="1135598" cy="584775"/>
            <a:chOff x="651488" y="1154672"/>
            <a:chExt cx="1135598" cy="584775"/>
          </a:xfrm>
        </p:grpSpPr>
        <p:cxnSp>
          <p:nvCxnSpPr>
            <p:cNvPr id="28" name="Straight Connector 27"/>
            <p:cNvCxnSpPr>
              <a:stCxn id="29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66"/>
          <p:cNvGrpSpPr/>
          <p:nvPr/>
        </p:nvGrpSpPr>
        <p:grpSpPr>
          <a:xfrm>
            <a:off x="6780620" y="4449689"/>
            <a:ext cx="1135598" cy="584775"/>
            <a:chOff x="651488" y="1154672"/>
            <a:chExt cx="1135598" cy="584775"/>
          </a:xfrm>
        </p:grpSpPr>
        <p:cxnSp>
          <p:nvCxnSpPr>
            <p:cNvPr id="68" name="Straight Connector 67"/>
            <p:cNvCxnSpPr>
              <a:stCxn id="69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70"/>
          <p:cNvGrpSpPr/>
          <p:nvPr/>
        </p:nvGrpSpPr>
        <p:grpSpPr>
          <a:xfrm rot="19190413">
            <a:off x="6994184" y="5411845"/>
            <a:ext cx="1135598" cy="584775"/>
            <a:chOff x="651488" y="1154672"/>
            <a:chExt cx="1135598" cy="584775"/>
          </a:xfrm>
        </p:grpSpPr>
        <p:cxnSp>
          <p:nvCxnSpPr>
            <p:cNvPr id="72" name="Straight Connector 71"/>
            <p:cNvCxnSpPr>
              <a:stCxn id="73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74"/>
          <p:cNvGrpSpPr/>
          <p:nvPr/>
        </p:nvGrpSpPr>
        <p:grpSpPr>
          <a:xfrm rot="1970595">
            <a:off x="6099748" y="4863121"/>
            <a:ext cx="1135598" cy="584775"/>
            <a:chOff x="651488" y="1154672"/>
            <a:chExt cx="1135598" cy="584775"/>
          </a:xfrm>
        </p:grpSpPr>
        <p:cxnSp>
          <p:nvCxnSpPr>
            <p:cNvPr id="76" name="Straight Connector 75"/>
            <p:cNvCxnSpPr>
              <a:stCxn id="77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78"/>
          <p:cNvGrpSpPr/>
          <p:nvPr/>
        </p:nvGrpSpPr>
        <p:grpSpPr>
          <a:xfrm rot="16200000">
            <a:off x="7749101" y="5122131"/>
            <a:ext cx="1135598" cy="584775"/>
            <a:chOff x="651488" y="1154672"/>
            <a:chExt cx="1135598" cy="584775"/>
          </a:xfrm>
        </p:grpSpPr>
        <p:cxnSp>
          <p:nvCxnSpPr>
            <p:cNvPr id="80" name="Straight Connector 79"/>
            <p:cNvCxnSpPr>
              <a:stCxn id="81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82"/>
          <p:cNvGrpSpPr/>
          <p:nvPr/>
        </p:nvGrpSpPr>
        <p:grpSpPr>
          <a:xfrm rot="20247004">
            <a:off x="2786797" y="453567"/>
            <a:ext cx="1135598" cy="584775"/>
            <a:chOff x="651488" y="1154672"/>
            <a:chExt cx="1135598" cy="584775"/>
          </a:xfrm>
        </p:grpSpPr>
        <p:cxnSp>
          <p:nvCxnSpPr>
            <p:cNvPr id="84" name="Straight Connector 83"/>
            <p:cNvCxnSpPr>
              <a:stCxn id="85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86"/>
          <p:cNvGrpSpPr/>
          <p:nvPr/>
        </p:nvGrpSpPr>
        <p:grpSpPr>
          <a:xfrm rot="20210035">
            <a:off x="4826483" y="2393629"/>
            <a:ext cx="1135598" cy="584775"/>
            <a:chOff x="651488" y="1154672"/>
            <a:chExt cx="1135598" cy="584775"/>
          </a:xfrm>
        </p:grpSpPr>
        <p:cxnSp>
          <p:nvCxnSpPr>
            <p:cNvPr id="88" name="Straight Connector 87"/>
            <p:cNvCxnSpPr>
              <a:stCxn id="89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90"/>
          <p:cNvGrpSpPr/>
          <p:nvPr/>
        </p:nvGrpSpPr>
        <p:grpSpPr>
          <a:xfrm rot="2714769">
            <a:off x="1243432" y="2468568"/>
            <a:ext cx="1135598" cy="584775"/>
            <a:chOff x="651488" y="1154672"/>
            <a:chExt cx="1135598" cy="584775"/>
          </a:xfrm>
        </p:grpSpPr>
        <p:cxnSp>
          <p:nvCxnSpPr>
            <p:cNvPr id="92" name="Straight Connector 91"/>
            <p:cNvCxnSpPr>
              <a:stCxn id="93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Group 94"/>
          <p:cNvGrpSpPr/>
          <p:nvPr/>
        </p:nvGrpSpPr>
        <p:grpSpPr>
          <a:xfrm rot="1893493">
            <a:off x="7348419" y="855656"/>
            <a:ext cx="1135598" cy="584775"/>
            <a:chOff x="651488" y="1154672"/>
            <a:chExt cx="1135598" cy="584775"/>
          </a:xfrm>
        </p:grpSpPr>
        <p:cxnSp>
          <p:nvCxnSpPr>
            <p:cNvPr id="96" name="Straight Connector 95"/>
            <p:cNvCxnSpPr>
              <a:stCxn id="97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0" name="Straight Connector 99"/>
          <p:cNvCxnSpPr/>
          <p:nvPr/>
        </p:nvCxnSpPr>
        <p:spPr>
          <a:xfrm>
            <a:off x="0" y="364502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526153" y="3645024"/>
            <a:ext cx="0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66718" y="3908606"/>
            <a:ext cx="177003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SOLID I</a:t>
            </a:r>
            <a:r>
              <a:rPr lang="en-GB" sz="28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GB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784119" y="3908606"/>
            <a:ext cx="19800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LIQUID I</a:t>
            </a:r>
            <a:r>
              <a:rPr lang="en-GB" sz="28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GB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8804" y="285010"/>
            <a:ext cx="135646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 I</a:t>
            </a:r>
            <a:r>
              <a:rPr lang="en-GB" sz="28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GB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467" name="Group 139"/>
          <p:cNvGraphicFramePr>
            <a:graphicFrameLocks noGrp="1"/>
          </p:cNvGraphicFramePr>
          <p:nvPr>
            <p:ph idx="1"/>
          </p:nvPr>
        </p:nvGraphicFramePr>
        <p:xfrm>
          <a:off x="539750" y="692150"/>
          <a:ext cx="8229600" cy="4370387"/>
        </p:xfrm>
        <a:graphic>
          <a:graphicData uri="http://schemas.openxmlformats.org/drawingml/2006/table">
            <a:tbl>
              <a:tblPr/>
              <a:tblGrid>
                <a:gridCol w="1944688"/>
                <a:gridCol w="3240087"/>
                <a:gridCol w="3044825"/>
              </a:tblGrid>
              <a:tr h="576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PROPERTY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EXPLANATION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9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Melting &amp; boiling points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Weak forces between molecules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Electrical conductivity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DOES NOT CONDUCT 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No mobile charged particles 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1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Strength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BRITTLE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Weak forces between molecules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Solubility in water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SLIGHTLY SOLUBLE 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91" y="-22820"/>
            <a:ext cx="9141709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>
                <a:latin typeface="Tahoma" charset="0"/>
              </a:rPr>
              <a:t>SIMPLE MOLECULAR e.g. ice 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768752" cy="587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99252" y="-1179511"/>
            <a:ext cx="10183820" cy="9241818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91" y="-22820"/>
            <a:ext cx="9141709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>
                <a:latin typeface="Tahoma" charset="0"/>
              </a:rPr>
              <a:t>SIMPLE MOLECULAR e.g. ice </a:t>
            </a:r>
          </a:p>
        </p:txBody>
      </p:sp>
    </p:spTree>
    <p:extLst>
      <p:ext uri="{BB962C8B-B14F-4D97-AF65-F5344CB8AC3E}">
        <p14:creationId xmlns:p14="http://schemas.microsoft.com/office/powerpoint/2010/main" val="42676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467" name="Group 1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548809"/>
              </p:ext>
            </p:extLst>
          </p:nvPr>
        </p:nvGraphicFramePr>
        <p:xfrm>
          <a:off x="539750" y="692150"/>
          <a:ext cx="8229600" cy="4919302"/>
        </p:xfrm>
        <a:graphic>
          <a:graphicData uri="http://schemas.openxmlformats.org/drawingml/2006/table">
            <a:tbl>
              <a:tblPr/>
              <a:tblGrid>
                <a:gridCol w="1944688"/>
                <a:gridCol w="3240087"/>
                <a:gridCol w="3044825"/>
              </a:tblGrid>
              <a:tr h="576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PROPERTY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EXPLANATION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9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Melting &amp; boiling points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Weak forces between molecules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Electrical conductivity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DOES NOT CONDUCT 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No mobile charged particles 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Density of ice v water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ICE IS LESS DENSE THAN WATER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 ice molecules are arranged in lattice due to H-bonds; as a liquid molecules are closer as not in lattice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84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76828"/>
              </p:ext>
            </p:extLst>
          </p:nvPr>
        </p:nvGraphicFramePr>
        <p:xfrm>
          <a:off x="-1719366" y="980728"/>
          <a:ext cx="11162129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9" name="Document" r:id="rId3" imgW="6552959" imgH="3085986" progId="Word.Document.12">
                  <p:embed/>
                </p:oleObj>
              </mc:Choice>
              <mc:Fallback>
                <p:oleObj name="Document" r:id="rId3" imgW="6552959" imgH="3085986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19366" y="980728"/>
                        <a:ext cx="11162129" cy="5256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 dirty="0">
                <a:latin typeface="Tahoma" charset="0"/>
              </a:rPr>
              <a:t>GIANT COVALENT e.g. </a:t>
            </a:r>
            <a:r>
              <a:rPr lang="en-GB" sz="3600" b="1" dirty="0" smtClean="0">
                <a:latin typeface="Tahoma" charset="0"/>
              </a:rPr>
              <a:t>SiO</a:t>
            </a:r>
            <a:r>
              <a:rPr lang="en-GB" sz="3600" b="1" baseline="-25000" dirty="0" smtClean="0">
                <a:latin typeface="Tahoma" charset="0"/>
              </a:rPr>
              <a:t>2</a:t>
            </a:r>
            <a:r>
              <a:rPr lang="en-GB" sz="3600" b="1" dirty="0" smtClean="0">
                <a:latin typeface="Tahoma" charset="0"/>
              </a:rPr>
              <a:t> </a:t>
            </a:r>
            <a:endParaRPr lang="en-GB" sz="3600" b="1" dirty="0">
              <a:latin typeface="Tahoma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23928" y="1196752"/>
            <a:ext cx="5004048" cy="4752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19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ilicon-dioxide-si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138987"/>
            <a:ext cx="9937103" cy="944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 dirty="0">
                <a:latin typeface="Tahoma" charset="0"/>
              </a:rPr>
              <a:t>GIANT COVALENT e.g. </a:t>
            </a:r>
            <a:r>
              <a:rPr lang="en-GB" sz="3600" b="1" dirty="0" smtClean="0">
                <a:latin typeface="Tahoma" charset="0"/>
              </a:rPr>
              <a:t>SiO</a:t>
            </a:r>
            <a:r>
              <a:rPr lang="en-GB" sz="3600" b="1" baseline="-25000" dirty="0" smtClean="0">
                <a:latin typeface="Tahoma" charset="0"/>
              </a:rPr>
              <a:t>2</a:t>
            </a:r>
            <a:r>
              <a:rPr lang="en-GB" sz="3600" b="1" dirty="0" smtClean="0">
                <a:latin typeface="Tahoma" charset="0"/>
              </a:rPr>
              <a:t> </a:t>
            </a:r>
            <a:endParaRPr lang="en-GB" sz="36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0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>
                <a:latin typeface="Tahoma" charset="0"/>
              </a:rPr>
              <a:t>GIANT COVALENT e.g. diamond </a:t>
            </a:r>
          </a:p>
        </p:txBody>
      </p:sp>
      <p:sp>
        <p:nvSpPr>
          <p:cNvPr id="15368" name="Rectangle 1"/>
          <p:cNvSpPr>
            <a:spLocks noChangeArrowheads="1"/>
          </p:cNvSpPr>
          <p:nvPr/>
        </p:nvSpPr>
        <p:spPr bwMode="auto">
          <a:xfrm>
            <a:off x="287338" y="6075363"/>
            <a:ext cx="8262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dirty="0">
                <a:hlinkClick r:id="rId3"/>
              </a:rPr>
              <a:t>http://www.edinformatics.com/interactive_molecules/diamond.htm</a:t>
            </a:r>
            <a:endParaRPr lang="en-GB" dirty="0"/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1463675" y="6440488"/>
            <a:ext cx="614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Great rotatable structures (but they are NOT molecules!!)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536448"/>
              </p:ext>
            </p:extLst>
          </p:nvPr>
        </p:nvGraphicFramePr>
        <p:xfrm>
          <a:off x="-315913" y="646113"/>
          <a:ext cx="9097963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Document" r:id="rId4" imgW="6545889" imgH="3834484" progId="Word.Document.12">
                  <p:embed/>
                </p:oleObj>
              </mc:Choice>
              <mc:Fallback>
                <p:oleObj name="Document" r:id="rId4" imgW="6545889" imgH="3834484" progId="Word.Documen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5913" y="646113"/>
                        <a:ext cx="9097963" cy="5329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12500" r="16557" b="18055"/>
          <a:stretch>
            <a:fillRect/>
          </a:stretch>
        </p:blipFill>
        <p:spPr bwMode="auto">
          <a:xfrm>
            <a:off x="4067944" y="1124744"/>
            <a:ext cx="4680520" cy="446449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C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709786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704"/>
            <a:ext cx="9144000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>
                <a:latin typeface="Tahoma" charset="0"/>
              </a:rPr>
              <a:t>IONIC e.g. NaCl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3" t="43736" r="44601" b="26512"/>
          <a:stretch>
            <a:fillRect/>
          </a:stretch>
        </p:blipFill>
        <p:spPr bwMode="auto">
          <a:xfrm>
            <a:off x="4231169" y="1340768"/>
            <a:ext cx="4932039" cy="48245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65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ytimg.com/vi/ApqFLVd0XaI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36525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6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webelements.com/_media/elements/allotropes/C/C-diam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1084" y="-2763688"/>
            <a:ext cx="16173963" cy="1213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>
                <a:latin typeface="Tahoma" charset="0"/>
              </a:rPr>
              <a:t>GIANT COVALENT e.g. diamond </a:t>
            </a:r>
          </a:p>
        </p:txBody>
      </p:sp>
      <p:pic>
        <p:nvPicPr>
          <p:cNvPr id="15363" name="Picture 18" descr="Diamond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81336"/>
            <a:ext cx="597666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42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598" name="Group 30"/>
          <p:cNvGraphicFramePr>
            <a:graphicFrameLocks noGrp="1"/>
          </p:cNvGraphicFramePr>
          <p:nvPr>
            <p:ph idx="1"/>
          </p:nvPr>
        </p:nvGraphicFramePr>
        <p:xfrm>
          <a:off x="539750" y="692150"/>
          <a:ext cx="8229600" cy="4900614"/>
        </p:xfrm>
        <a:graphic>
          <a:graphicData uri="http://schemas.openxmlformats.org/drawingml/2006/table">
            <a:tbl>
              <a:tblPr/>
              <a:tblGrid>
                <a:gridCol w="1944688"/>
                <a:gridCol w="3240087"/>
                <a:gridCol w="3044825"/>
              </a:tblGrid>
              <a:tr h="576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PROPERTY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EXPLANATION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9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Melting &amp; boiling points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VERY HIGH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Need to break all strong covalent bonds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Electrical conductivity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DOES NOT CONDUCT 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No mobile charged particles 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3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Strength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STRONG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Rigid arrangement of atoms held by covalent bonds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Solubility in water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INSOLUBLE 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9" descr="Graphite%202_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3429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9149" y="0"/>
            <a:ext cx="9124851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>
                <a:latin typeface="Tahoma" charset="0"/>
              </a:rPr>
              <a:t>GIANT COVALENT e.g. graphite </a:t>
            </a: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2411413" y="32845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V="1">
            <a:off x="2555875" y="1989138"/>
            <a:ext cx="172878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555875" y="3500438"/>
            <a:ext cx="1944688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69888" y="5913438"/>
            <a:ext cx="8262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hlinkClick r:id="rId3"/>
              </a:rPr>
              <a:t>http://www.edinformatics.com/interactive_molecules/diamond.htm</a:t>
            </a:r>
            <a:endParaRPr lang="en-GB"/>
          </a:p>
        </p:txBody>
      </p:sp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1463675" y="6281738"/>
            <a:ext cx="614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Great rotatable structures (but they are NOT molecules!!)</a:t>
            </a:r>
          </a:p>
        </p:txBody>
      </p:sp>
      <p:pic>
        <p:nvPicPr>
          <p:cNvPr id="1026" name="ShockwaveFlash1"/>
          <p:cNvPicPr preferRelativeResize="0">
            <a:picLocks noChangeArrowheads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557338"/>
            <a:ext cx="4968875" cy="41767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webelements.com/_media/elements/allotropes/C/C-grap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4984" y="-2619672"/>
            <a:ext cx="16921880" cy="1269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>
                <a:latin typeface="Tahoma" charset="0"/>
              </a:rPr>
              <a:t>GIANT COVALENT e.g. graphite </a:t>
            </a:r>
          </a:p>
        </p:txBody>
      </p:sp>
      <p:pic>
        <p:nvPicPr>
          <p:cNvPr id="3" name="Picture 2" descr="penc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9" y="1484784"/>
            <a:ext cx="10369151" cy="388843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88024" y="1268760"/>
            <a:ext cx="4320480" cy="4104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24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i.sanu.ac.rs/vismath/reza/19graph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400" y="-1251520"/>
            <a:ext cx="13337120" cy="89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1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646" name="Group 30"/>
          <p:cNvGraphicFramePr>
            <a:graphicFrameLocks noGrp="1"/>
          </p:cNvGraphicFramePr>
          <p:nvPr>
            <p:ph idx="1"/>
          </p:nvPr>
        </p:nvGraphicFramePr>
        <p:xfrm>
          <a:off x="539750" y="692150"/>
          <a:ext cx="8229600" cy="4900614"/>
        </p:xfrm>
        <a:graphic>
          <a:graphicData uri="http://schemas.openxmlformats.org/drawingml/2006/table">
            <a:tbl>
              <a:tblPr/>
              <a:tblGrid>
                <a:gridCol w="1944688"/>
                <a:gridCol w="3240087"/>
                <a:gridCol w="3044825"/>
              </a:tblGrid>
              <a:tr h="576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PROPERTY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EXPLANATION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9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Melting &amp; boiling points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VERY HIGH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Need to break all strong covalent bonds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Electrical conductivity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CONDUCTS 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Some electrons free to move between layers 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3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Strength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BRITTLE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Weak forces between layers so layers can slide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Solubility in water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INSOLUBLE 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focusgraphite.com/wp-content/uploads/2014/01/Grafoid-Graphene-Lattice-2a-300x2251-45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16631"/>
            <a:ext cx="11953328" cy="79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67544" y="4293096"/>
            <a:ext cx="3995004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GB" alt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Graphene</a:t>
            </a:r>
            <a:endParaRPr lang="en-GB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 dirty="0">
                <a:latin typeface="Tahoma" charset="0"/>
              </a:rPr>
              <a:t>GIANT COVALENT e.g. </a:t>
            </a:r>
            <a:r>
              <a:rPr lang="en-GB" sz="3600" b="1" dirty="0" err="1" smtClean="0">
                <a:latin typeface="Tahoma" charset="0"/>
              </a:rPr>
              <a:t>graphene</a:t>
            </a:r>
            <a:r>
              <a:rPr lang="en-GB" sz="3600" b="1" dirty="0" smtClean="0">
                <a:latin typeface="Tahoma" charset="0"/>
              </a:rPr>
              <a:t> </a:t>
            </a:r>
            <a:endParaRPr lang="en-GB" sz="36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9" t="34245" r="27306" b="13585"/>
          <a:stretch>
            <a:fillRect/>
          </a:stretch>
        </p:blipFill>
        <p:spPr bwMode="auto">
          <a:xfrm>
            <a:off x="-6216591" y="-2187624"/>
            <a:ext cx="22919681" cy="1202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netnewsledger.com/wp-content/uploads/2012/04/300px-Graph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8" y="0"/>
            <a:ext cx="9150118" cy="732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 dirty="0">
                <a:latin typeface="Tahoma" charset="0"/>
              </a:rPr>
              <a:t>GIANT COVALENT e.g. </a:t>
            </a:r>
            <a:r>
              <a:rPr lang="en-GB" sz="3600" b="1" dirty="0" err="1" smtClean="0">
                <a:latin typeface="Tahoma" charset="0"/>
              </a:rPr>
              <a:t>graphene</a:t>
            </a:r>
            <a:r>
              <a:rPr lang="en-GB" sz="3600" b="1" dirty="0" smtClean="0">
                <a:latin typeface="Tahoma" charset="0"/>
              </a:rPr>
              <a:t> </a:t>
            </a:r>
            <a:endParaRPr lang="en-GB" sz="36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4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12" descr="electrAn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76" y="2060848"/>
            <a:ext cx="5210424" cy="34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16" descr="picture of magnesiu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>
                <a:latin typeface="Tahoma" charset="0"/>
              </a:rPr>
              <a:t>METALLIC  e.g. Mg 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132138" y="3932238"/>
            <a:ext cx="144462" cy="144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 flipV="1">
            <a:off x="3203575" y="2276872"/>
            <a:ext cx="864369" cy="16569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3203575" y="4076700"/>
            <a:ext cx="1224409" cy="792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Mg-space-fil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6335712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52" descr="FG24_05ab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96" y="404813"/>
            <a:ext cx="9088108" cy="645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882" name="Group 2"/>
          <p:cNvGraphicFramePr>
            <a:graphicFrameLocks noGrp="1"/>
          </p:cNvGraphicFramePr>
          <p:nvPr>
            <p:ph idx="1"/>
          </p:nvPr>
        </p:nvGraphicFramePr>
        <p:xfrm>
          <a:off x="539750" y="692150"/>
          <a:ext cx="8229600" cy="4900615"/>
        </p:xfrm>
        <a:graphic>
          <a:graphicData uri="http://schemas.openxmlformats.org/drawingml/2006/table">
            <a:tbl>
              <a:tblPr/>
              <a:tblGrid>
                <a:gridCol w="1944688"/>
                <a:gridCol w="3240087"/>
                <a:gridCol w="30448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PROPERTY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EXPLANATION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Melting &amp; boiling points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HIGH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Strong attraction between +ve ions and delocalised e-</a:t>
                      </a:r>
                      <a:r>
                        <a:rPr kumimoji="0" lang="ja-JP" altLang="en-GB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GB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Electrical conductivity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CONDUCTS 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Outer shell electrons free to move 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3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Strength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STRONG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Layers can slide while maintaining metallic bonding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Solubility in water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INSOLUBLE 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50838" y="969963"/>
            <a:ext cx="83804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>
                <a:latin typeface="Tahoma" charset="0"/>
                <a:cs typeface="Tahoma" charset="0"/>
              </a:rPr>
              <a:t>Rank these metals in order of melting points:</a:t>
            </a:r>
          </a:p>
          <a:p>
            <a:pPr eaLnBrk="1" hangingPunct="1"/>
            <a:endParaRPr lang="en-GB" sz="3200">
              <a:latin typeface="Tahoma" charset="0"/>
              <a:cs typeface="Tahoma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GB" sz="3200">
                <a:latin typeface="Tahoma" charset="0"/>
                <a:cs typeface="Tahoma" charset="0"/>
              </a:rPr>
              <a:t>Sodium</a:t>
            </a:r>
          </a:p>
          <a:p>
            <a:pPr eaLnBrk="1" hangingPunct="1">
              <a:spcAft>
                <a:spcPts val="1200"/>
              </a:spcAft>
            </a:pPr>
            <a:r>
              <a:rPr lang="en-GB" sz="3200">
                <a:latin typeface="Tahoma" charset="0"/>
                <a:cs typeface="Tahoma" charset="0"/>
              </a:rPr>
              <a:t>Potassium </a:t>
            </a:r>
          </a:p>
          <a:p>
            <a:pPr eaLnBrk="1" hangingPunct="1">
              <a:spcAft>
                <a:spcPts val="1200"/>
              </a:spcAft>
            </a:pPr>
            <a:r>
              <a:rPr lang="en-GB" sz="3200">
                <a:latin typeface="Tahoma" charset="0"/>
                <a:cs typeface="Tahoma" charset="0"/>
              </a:rPr>
              <a:t>Magnesium</a:t>
            </a:r>
          </a:p>
        </p:txBody>
      </p:sp>
    </p:spTree>
    <p:extLst>
      <p:ext uri="{BB962C8B-B14F-4D97-AF65-F5344CB8AC3E}">
        <p14:creationId xmlns:p14="http://schemas.microsoft.com/office/powerpoint/2010/main" val="3443970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541338" y="693738"/>
            <a:ext cx="935037" cy="539750"/>
            <a:chOff x="793" y="3475"/>
            <a:chExt cx="589" cy="340"/>
          </a:xfrm>
        </p:grpSpPr>
        <p:sp>
          <p:nvSpPr>
            <p:cNvPr id="9396" name="Oval 3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7" name="Text Box 4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1117600" y="693738"/>
            <a:ext cx="935038" cy="539750"/>
            <a:chOff x="793" y="3475"/>
            <a:chExt cx="589" cy="340"/>
          </a:xfrm>
        </p:grpSpPr>
        <p:sp>
          <p:nvSpPr>
            <p:cNvPr id="9394" name="Oval 6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5" name="Text Box 7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1693863" y="693738"/>
            <a:ext cx="935037" cy="539750"/>
            <a:chOff x="793" y="3475"/>
            <a:chExt cx="589" cy="340"/>
          </a:xfrm>
        </p:grpSpPr>
        <p:sp>
          <p:nvSpPr>
            <p:cNvPr id="9392" name="Oval 9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3" name="Text Box 10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9221" name="Group 11"/>
          <p:cNvGrpSpPr>
            <a:grpSpLocks/>
          </p:cNvGrpSpPr>
          <p:nvPr/>
        </p:nvGrpSpPr>
        <p:grpSpPr bwMode="auto">
          <a:xfrm>
            <a:off x="2270125" y="693738"/>
            <a:ext cx="935038" cy="539750"/>
            <a:chOff x="793" y="3475"/>
            <a:chExt cx="589" cy="340"/>
          </a:xfrm>
        </p:grpSpPr>
        <p:sp>
          <p:nvSpPr>
            <p:cNvPr id="9390" name="Oval 12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1" name="Text Box 13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9222" name="Group 14"/>
          <p:cNvGrpSpPr>
            <a:grpSpLocks/>
          </p:cNvGrpSpPr>
          <p:nvPr/>
        </p:nvGrpSpPr>
        <p:grpSpPr bwMode="auto">
          <a:xfrm>
            <a:off x="828675" y="1198563"/>
            <a:ext cx="935038" cy="539750"/>
            <a:chOff x="793" y="3475"/>
            <a:chExt cx="589" cy="340"/>
          </a:xfrm>
        </p:grpSpPr>
        <p:sp>
          <p:nvSpPr>
            <p:cNvPr id="9388" name="Oval 15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9" name="Text Box 16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9223" name="Group 17"/>
          <p:cNvGrpSpPr>
            <a:grpSpLocks/>
          </p:cNvGrpSpPr>
          <p:nvPr/>
        </p:nvGrpSpPr>
        <p:grpSpPr bwMode="auto">
          <a:xfrm>
            <a:off x="1404938" y="1198563"/>
            <a:ext cx="935037" cy="539750"/>
            <a:chOff x="793" y="3475"/>
            <a:chExt cx="589" cy="340"/>
          </a:xfrm>
        </p:grpSpPr>
        <p:sp>
          <p:nvSpPr>
            <p:cNvPr id="9386" name="Oval 18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7" name="Text Box 19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9224" name="Group 20"/>
          <p:cNvGrpSpPr>
            <a:grpSpLocks/>
          </p:cNvGrpSpPr>
          <p:nvPr/>
        </p:nvGrpSpPr>
        <p:grpSpPr bwMode="auto">
          <a:xfrm>
            <a:off x="1981200" y="1198563"/>
            <a:ext cx="935038" cy="539750"/>
            <a:chOff x="793" y="3475"/>
            <a:chExt cx="589" cy="340"/>
          </a:xfrm>
        </p:grpSpPr>
        <p:sp>
          <p:nvSpPr>
            <p:cNvPr id="9384" name="Oval 21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5" name="Text Box 22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9225" name="Group 23"/>
          <p:cNvGrpSpPr>
            <a:grpSpLocks/>
          </p:cNvGrpSpPr>
          <p:nvPr/>
        </p:nvGrpSpPr>
        <p:grpSpPr bwMode="auto">
          <a:xfrm>
            <a:off x="541338" y="1701800"/>
            <a:ext cx="935037" cy="539750"/>
            <a:chOff x="793" y="3475"/>
            <a:chExt cx="589" cy="340"/>
          </a:xfrm>
        </p:grpSpPr>
        <p:sp>
          <p:nvSpPr>
            <p:cNvPr id="9382" name="Oval 24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3" name="Text Box 25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9226" name="Group 26"/>
          <p:cNvGrpSpPr>
            <a:grpSpLocks/>
          </p:cNvGrpSpPr>
          <p:nvPr/>
        </p:nvGrpSpPr>
        <p:grpSpPr bwMode="auto">
          <a:xfrm>
            <a:off x="1117600" y="1701800"/>
            <a:ext cx="935038" cy="539750"/>
            <a:chOff x="793" y="3475"/>
            <a:chExt cx="589" cy="340"/>
          </a:xfrm>
        </p:grpSpPr>
        <p:sp>
          <p:nvSpPr>
            <p:cNvPr id="9380" name="Oval 27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1" name="Text Box 28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9227" name="Group 29"/>
          <p:cNvGrpSpPr>
            <a:grpSpLocks/>
          </p:cNvGrpSpPr>
          <p:nvPr/>
        </p:nvGrpSpPr>
        <p:grpSpPr bwMode="auto">
          <a:xfrm>
            <a:off x="1693863" y="1701800"/>
            <a:ext cx="935037" cy="539750"/>
            <a:chOff x="793" y="3475"/>
            <a:chExt cx="589" cy="340"/>
          </a:xfrm>
        </p:grpSpPr>
        <p:sp>
          <p:nvSpPr>
            <p:cNvPr id="9378" name="Oval 30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9" name="Text Box 31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9228" name="Group 32"/>
          <p:cNvGrpSpPr>
            <a:grpSpLocks/>
          </p:cNvGrpSpPr>
          <p:nvPr/>
        </p:nvGrpSpPr>
        <p:grpSpPr bwMode="auto">
          <a:xfrm>
            <a:off x="2270125" y="1701800"/>
            <a:ext cx="935038" cy="539750"/>
            <a:chOff x="793" y="3475"/>
            <a:chExt cx="589" cy="340"/>
          </a:xfrm>
        </p:grpSpPr>
        <p:sp>
          <p:nvSpPr>
            <p:cNvPr id="9376" name="Oval 33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7" name="Text Box 34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9229" name="Group 35"/>
          <p:cNvGrpSpPr>
            <a:grpSpLocks/>
          </p:cNvGrpSpPr>
          <p:nvPr/>
        </p:nvGrpSpPr>
        <p:grpSpPr bwMode="auto">
          <a:xfrm>
            <a:off x="828675" y="2206625"/>
            <a:ext cx="935038" cy="539750"/>
            <a:chOff x="793" y="3475"/>
            <a:chExt cx="589" cy="340"/>
          </a:xfrm>
        </p:grpSpPr>
        <p:sp>
          <p:nvSpPr>
            <p:cNvPr id="9374" name="Oval 36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5" name="Text Box 37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9230" name="Group 38"/>
          <p:cNvGrpSpPr>
            <a:grpSpLocks/>
          </p:cNvGrpSpPr>
          <p:nvPr/>
        </p:nvGrpSpPr>
        <p:grpSpPr bwMode="auto">
          <a:xfrm>
            <a:off x="1404938" y="2206625"/>
            <a:ext cx="935037" cy="539750"/>
            <a:chOff x="793" y="3475"/>
            <a:chExt cx="589" cy="340"/>
          </a:xfrm>
        </p:grpSpPr>
        <p:sp>
          <p:nvSpPr>
            <p:cNvPr id="9372" name="Oval 39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3" name="Text Box 40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9231" name="Group 41"/>
          <p:cNvGrpSpPr>
            <a:grpSpLocks/>
          </p:cNvGrpSpPr>
          <p:nvPr/>
        </p:nvGrpSpPr>
        <p:grpSpPr bwMode="auto">
          <a:xfrm>
            <a:off x="1981200" y="2206625"/>
            <a:ext cx="935038" cy="539750"/>
            <a:chOff x="793" y="3475"/>
            <a:chExt cx="589" cy="340"/>
          </a:xfrm>
        </p:grpSpPr>
        <p:sp>
          <p:nvSpPr>
            <p:cNvPr id="9370" name="Oval 42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1" name="Text Box 43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sp>
        <p:nvSpPr>
          <p:cNvPr id="9232" name="Text Box 44"/>
          <p:cNvSpPr txBox="1">
            <a:spLocks noChangeArrowheads="1"/>
          </p:cNvSpPr>
          <p:nvPr/>
        </p:nvSpPr>
        <p:spPr bwMode="auto">
          <a:xfrm>
            <a:off x="900113" y="69373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33" name="Text Box 45"/>
          <p:cNvSpPr txBox="1">
            <a:spLocks noChangeArrowheads="1"/>
          </p:cNvSpPr>
          <p:nvPr/>
        </p:nvSpPr>
        <p:spPr bwMode="auto">
          <a:xfrm>
            <a:off x="757238" y="105410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34" name="Text Box 46"/>
          <p:cNvSpPr txBox="1">
            <a:spLocks noChangeArrowheads="1"/>
          </p:cNvSpPr>
          <p:nvPr/>
        </p:nvSpPr>
        <p:spPr bwMode="auto">
          <a:xfrm>
            <a:off x="1044575" y="148590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35" name="Text Box 47"/>
          <p:cNvSpPr txBox="1">
            <a:spLocks noChangeArrowheads="1"/>
          </p:cNvSpPr>
          <p:nvPr/>
        </p:nvSpPr>
        <p:spPr bwMode="auto">
          <a:xfrm>
            <a:off x="684213" y="184626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36" name="Text Box 48"/>
          <p:cNvSpPr txBox="1">
            <a:spLocks noChangeArrowheads="1"/>
          </p:cNvSpPr>
          <p:nvPr/>
        </p:nvSpPr>
        <p:spPr bwMode="auto">
          <a:xfrm>
            <a:off x="1189038" y="213360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37" name="Text Box 49"/>
          <p:cNvSpPr txBox="1">
            <a:spLocks noChangeArrowheads="1"/>
          </p:cNvSpPr>
          <p:nvPr/>
        </p:nvSpPr>
        <p:spPr bwMode="auto">
          <a:xfrm>
            <a:off x="1620838" y="170180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38" name="Text Box 50"/>
          <p:cNvSpPr txBox="1">
            <a:spLocks noChangeArrowheads="1"/>
          </p:cNvSpPr>
          <p:nvPr/>
        </p:nvSpPr>
        <p:spPr bwMode="auto">
          <a:xfrm>
            <a:off x="1692275" y="981075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39" name="Text Box 51"/>
          <p:cNvSpPr txBox="1">
            <a:spLocks noChangeArrowheads="1"/>
          </p:cNvSpPr>
          <p:nvPr/>
        </p:nvSpPr>
        <p:spPr bwMode="auto">
          <a:xfrm>
            <a:off x="1981200" y="6207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40" name="Text Box 52"/>
          <p:cNvSpPr txBox="1">
            <a:spLocks noChangeArrowheads="1"/>
          </p:cNvSpPr>
          <p:nvPr/>
        </p:nvSpPr>
        <p:spPr bwMode="auto">
          <a:xfrm>
            <a:off x="2268538" y="11969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41" name="Text Box 53"/>
          <p:cNvSpPr txBox="1">
            <a:spLocks noChangeArrowheads="1"/>
          </p:cNvSpPr>
          <p:nvPr/>
        </p:nvSpPr>
        <p:spPr bwMode="auto">
          <a:xfrm>
            <a:off x="2341563" y="198913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42" name="Text Box 54"/>
          <p:cNvSpPr txBox="1">
            <a:spLocks noChangeArrowheads="1"/>
          </p:cNvSpPr>
          <p:nvPr/>
        </p:nvSpPr>
        <p:spPr bwMode="auto">
          <a:xfrm>
            <a:off x="2557463" y="134143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43" name="Text Box 55"/>
          <p:cNvSpPr txBox="1">
            <a:spLocks noChangeArrowheads="1"/>
          </p:cNvSpPr>
          <p:nvPr/>
        </p:nvSpPr>
        <p:spPr bwMode="auto">
          <a:xfrm>
            <a:off x="1836738" y="213360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44" name="Text Box 56"/>
          <p:cNvSpPr txBox="1">
            <a:spLocks noChangeArrowheads="1"/>
          </p:cNvSpPr>
          <p:nvPr/>
        </p:nvSpPr>
        <p:spPr bwMode="auto">
          <a:xfrm>
            <a:off x="2484438" y="5492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45" name="Text Box 57"/>
          <p:cNvSpPr txBox="1">
            <a:spLocks noChangeArrowheads="1"/>
          </p:cNvSpPr>
          <p:nvPr/>
        </p:nvSpPr>
        <p:spPr bwMode="auto">
          <a:xfrm>
            <a:off x="2052638" y="134143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46" name="Text Box 58"/>
          <p:cNvSpPr txBox="1">
            <a:spLocks noChangeArrowheads="1"/>
          </p:cNvSpPr>
          <p:nvPr/>
        </p:nvSpPr>
        <p:spPr bwMode="auto">
          <a:xfrm>
            <a:off x="3062288" y="1054100"/>
            <a:ext cx="17970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lang="en-GB" sz="2400" b="1"/>
              <a:t>Sodium 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2400" b="1"/>
              <a:t>(Na)</a:t>
            </a:r>
          </a:p>
          <a:p>
            <a:pPr algn="l" eaLnBrk="1" hangingPunct="1">
              <a:spcBef>
                <a:spcPct val="10000"/>
              </a:spcBef>
            </a:pPr>
            <a:endParaRPr lang="en-US" sz="2400" b="1"/>
          </a:p>
        </p:txBody>
      </p:sp>
      <p:grpSp>
        <p:nvGrpSpPr>
          <p:cNvPr id="9247" name="Group 59"/>
          <p:cNvGrpSpPr>
            <a:grpSpLocks/>
          </p:cNvGrpSpPr>
          <p:nvPr/>
        </p:nvGrpSpPr>
        <p:grpSpPr bwMode="auto">
          <a:xfrm>
            <a:off x="5146675" y="908050"/>
            <a:ext cx="720725" cy="431800"/>
            <a:chOff x="793" y="3475"/>
            <a:chExt cx="589" cy="340"/>
          </a:xfrm>
        </p:grpSpPr>
        <p:sp>
          <p:nvSpPr>
            <p:cNvPr id="9368" name="Oval 60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" name="Text Box 61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9248" name="Group 62"/>
          <p:cNvGrpSpPr>
            <a:grpSpLocks/>
          </p:cNvGrpSpPr>
          <p:nvPr/>
        </p:nvGrpSpPr>
        <p:grpSpPr bwMode="auto">
          <a:xfrm>
            <a:off x="5580063" y="908050"/>
            <a:ext cx="720725" cy="431800"/>
            <a:chOff x="793" y="3475"/>
            <a:chExt cx="589" cy="340"/>
          </a:xfrm>
        </p:grpSpPr>
        <p:sp>
          <p:nvSpPr>
            <p:cNvPr id="9366" name="Oval 63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7" name="Text Box 64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9249" name="Group 65"/>
          <p:cNvGrpSpPr>
            <a:grpSpLocks/>
          </p:cNvGrpSpPr>
          <p:nvPr/>
        </p:nvGrpSpPr>
        <p:grpSpPr bwMode="auto">
          <a:xfrm>
            <a:off x="6010275" y="908050"/>
            <a:ext cx="720725" cy="431800"/>
            <a:chOff x="793" y="3475"/>
            <a:chExt cx="589" cy="340"/>
          </a:xfrm>
        </p:grpSpPr>
        <p:sp>
          <p:nvSpPr>
            <p:cNvPr id="9364" name="Oval 66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Text Box 67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9250" name="Group 68"/>
          <p:cNvGrpSpPr>
            <a:grpSpLocks/>
          </p:cNvGrpSpPr>
          <p:nvPr/>
        </p:nvGrpSpPr>
        <p:grpSpPr bwMode="auto">
          <a:xfrm>
            <a:off x="6443663" y="908050"/>
            <a:ext cx="720725" cy="431800"/>
            <a:chOff x="793" y="3475"/>
            <a:chExt cx="589" cy="340"/>
          </a:xfrm>
        </p:grpSpPr>
        <p:sp>
          <p:nvSpPr>
            <p:cNvPr id="9362" name="Oval 69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3" name="Text Box 70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9251" name="Group 71"/>
          <p:cNvGrpSpPr>
            <a:grpSpLocks/>
          </p:cNvGrpSpPr>
          <p:nvPr/>
        </p:nvGrpSpPr>
        <p:grpSpPr bwMode="auto">
          <a:xfrm>
            <a:off x="5364163" y="1268413"/>
            <a:ext cx="720725" cy="431800"/>
            <a:chOff x="793" y="3475"/>
            <a:chExt cx="589" cy="340"/>
          </a:xfrm>
        </p:grpSpPr>
        <p:sp>
          <p:nvSpPr>
            <p:cNvPr id="9360" name="Oval 72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1" name="Text Box 73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9252" name="Group 74"/>
          <p:cNvGrpSpPr>
            <a:grpSpLocks/>
          </p:cNvGrpSpPr>
          <p:nvPr/>
        </p:nvGrpSpPr>
        <p:grpSpPr bwMode="auto">
          <a:xfrm>
            <a:off x="5797550" y="1268413"/>
            <a:ext cx="720725" cy="431800"/>
            <a:chOff x="793" y="3475"/>
            <a:chExt cx="589" cy="340"/>
          </a:xfrm>
        </p:grpSpPr>
        <p:sp>
          <p:nvSpPr>
            <p:cNvPr id="9358" name="Oval 75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9" name="Text Box 76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9253" name="Group 77"/>
          <p:cNvGrpSpPr>
            <a:grpSpLocks/>
          </p:cNvGrpSpPr>
          <p:nvPr/>
        </p:nvGrpSpPr>
        <p:grpSpPr bwMode="auto">
          <a:xfrm>
            <a:off x="6227763" y="1268413"/>
            <a:ext cx="720725" cy="431800"/>
            <a:chOff x="793" y="3475"/>
            <a:chExt cx="589" cy="340"/>
          </a:xfrm>
        </p:grpSpPr>
        <p:sp>
          <p:nvSpPr>
            <p:cNvPr id="9356" name="Oval 78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7" name="Text Box 79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9254" name="Group 80"/>
          <p:cNvGrpSpPr>
            <a:grpSpLocks/>
          </p:cNvGrpSpPr>
          <p:nvPr/>
        </p:nvGrpSpPr>
        <p:grpSpPr bwMode="auto">
          <a:xfrm>
            <a:off x="5146675" y="1627188"/>
            <a:ext cx="720725" cy="431800"/>
            <a:chOff x="793" y="3475"/>
            <a:chExt cx="589" cy="340"/>
          </a:xfrm>
        </p:grpSpPr>
        <p:sp>
          <p:nvSpPr>
            <p:cNvPr id="9354" name="Oval 81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5" name="Text Box 82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9255" name="Group 83"/>
          <p:cNvGrpSpPr>
            <a:grpSpLocks/>
          </p:cNvGrpSpPr>
          <p:nvPr/>
        </p:nvGrpSpPr>
        <p:grpSpPr bwMode="auto">
          <a:xfrm>
            <a:off x="5580063" y="1627188"/>
            <a:ext cx="720725" cy="431800"/>
            <a:chOff x="793" y="3475"/>
            <a:chExt cx="589" cy="340"/>
          </a:xfrm>
        </p:grpSpPr>
        <p:sp>
          <p:nvSpPr>
            <p:cNvPr id="9352" name="Oval 84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3" name="Text Box 85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9256" name="Group 86"/>
          <p:cNvGrpSpPr>
            <a:grpSpLocks/>
          </p:cNvGrpSpPr>
          <p:nvPr/>
        </p:nvGrpSpPr>
        <p:grpSpPr bwMode="auto">
          <a:xfrm>
            <a:off x="6010275" y="1627188"/>
            <a:ext cx="720725" cy="431800"/>
            <a:chOff x="793" y="3475"/>
            <a:chExt cx="589" cy="340"/>
          </a:xfrm>
        </p:grpSpPr>
        <p:sp>
          <p:nvSpPr>
            <p:cNvPr id="9350" name="Oval 87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1" name="Text Box 88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9257" name="Group 89"/>
          <p:cNvGrpSpPr>
            <a:grpSpLocks/>
          </p:cNvGrpSpPr>
          <p:nvPr/>
        </p:nvGrpSpPr>
        <p:grpSpPr bwMode="auto">
          <a:xfrm>
            <a:off x="6443663" y="1627188"/>
            <a:ext cx="720725" cy="431800"/>
            <a:chOff x="793" y="3475"/>
            <a:chExt cx="589" cy="340"/>
          </a:xfrm>
        </p:grpSpPr>
        <p:sp>
          <p:nvSpPr>
            <p:cNvPr id="9348" name="Oval 90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" name="Text Box 91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9258" name="Group 92"/>
          <p:cNvGrpSpPr>
            <a:grpSpLocks/>
          </p:cNvGrpSpPr>
          <p:nvPr/>
        </p:nvGrpSpPr>
        <p:grpSpPr bwMode="auto">
          <a:xfrm>
            <a:off x="5364163" y="1987550"/>
            <a:ext cx="720725" cy="431800"/>
            <a:chOff x="793" y="3475"/>
            <a:chExt cx="589" cy="340"/>
          </a:xfrm>
        </p:grpSpPr>
        <p:sp>
          <p:nvSpPr>
            <p:cNvPr id="9346" name="Oval 93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7" name="Text Box 94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9259" name="Group 95"/>
          <p:cNvGrpSpPr>
            <a:grpSpLocks/>
          </p:cNvGrpSpPr>
          <p:nvPr/>
        </p:nvGrpSpPr>
        <p:grpSpPr bwMode="auto">
          <a:xfrm>
            <a:off x="5797550" y="1987550"/>
            <a:ext cx="720725" cy="431800"/>
            <a:chOff x="793" y="3475"/>
            <a:chExt cx="589" cy="340"/>
          </a:xfrm>
        </p:grpSpPr>
        <p:sp>
          <p:nvSpPr>
            <p:cNvPr id="9344" name="Oval 96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5" name="Text Box 97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9260" name="Group 98"/>
          <p:cNvGrpSpPr>
            <a:grpSpLocks/>
          </p:cNvGrpSpPr>
          <p:nvPr/>
        </p:nvGrpSpPr>
        <p:grpSpPr bwMode="auto">
          <a:xfrm>
            <a:off x="6227763" y="1987550"/>
            <a:ext cx="720725" cy="431800"/>
            <a:chOff x="793" y="3475"/>
            <a:chExt cx="589" cy="340"/>
          </a:xfrm>
        </p:grpSpPr>
        <p:sp>
          <p:nvSpPr>
            <p:cNvPr id="9342" name="Oval 99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3" name="Text Box 100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sp>
        <p:nvSpPr>
          <p:cNvPr id="9261" name="Text Box 101"/>
          <p:cNvSpPr txBox="1">
            <a:spLocks noChangeArrowheads="1"/>
          </p:cNvSpPr>
          <p:nvPr/>
        </p:nvSpPr>
        <p:spPr bwMode="auto">
          <a:xfrm>
            <a:off x="5722938" y="97948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62" name="Text Box 102"/>
          <p:cNvSpPr txBox="1">
            <a:spLocks noChangeArrowheads="1"/>
          </p:cNvSpPr>
          <p:nvPr/>
        </p:nvSpPr>
        <p:spPr bwMode="auto">
          <a:xfrm>
            <a:off x="5435600" y="8366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63" name="Text Box 103"/>
          <p:cNvSpPr txBox="1">
            <a:spLocks noChangeArrowheads="1"/>
          </p:cNvSpPr>
          <p:nvPr/>
        </p:nvSpPr>
        <p:spPr bwMode="auto">
          <a:xfrm>
            <a:off x="5507038" y="126841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64" name="Text Box 104"/>
          <p:cNvSpPr txBox="1">
            <a:spLocks noChangeArrowheads="1"/>
          </p:cNvSpPr>
          <p:nvPr/>
        </p:nvSpPr>
        <p:spPr bwMode="auto">
          <a:xfrm>
            <a:off x="6156325" y="12684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65" name="Text Box 105"/>
          <p:cNvSpPr txBox="1">
            <a:spLocks noChangeArrowheads="1"/>
          </p:cNvSpPr>
          <p:nvPr/>
        </p:nvSpPr>
        <p:spPr bwMode="auto">
          <a:xfrm>
            <a:off x="6299200" y="1628775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66" name="Text Box 106"/>
          <p:cNvSpPr txBox="1">
            <a:spLocks noChangeArrowheads="1"/>
          </p:cNvSpPr>
          <p:nvPr/>
        </p:nvSpPr>
        <p:spPr bwMode="auto">
          <a:xfrm>
            <a:off x="5651500" y="17716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67" name="Text Box 107"/>
          <p:cNvSpPr txBox="1">
            <a:spLocks noChangeArrowheads="1"/>
          </p:cNvSpPr>
          <p:nvPr/>
        </p:nvSpPr>
        <p:spPr bwMode="auto">
          <a:xfrm>
            <a:off x="6156325" y="8366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68" name="Text Box 108"/>
          <p:cNvSpPr txBox="1">
            <a:spLocks noChangeArrowheads="1"/>
          </p:cNvSpPr>
          <p:nvPr/>
        </p:nvSpPr>
        <p:spPr bwMode="auto">
          <a:xfrm>
            <a:off x="5867400" y="12684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69" name="Text Box 109"/>
          <p:cNvSpPr txBox="1">
            <a:spLocks noChangeArrowheads="1"/>
          </p:cNvSpPr>
          <p:nvPr/>
        </p:nvSpPr>
        <p:spPr bwMode="auto">
          <a:xfrm>
            <a:off x="5291138" y="148431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70" name="Text Box 110"/>
          <p:cNvSpPr txBox="1">
            <a:spLocks noChangeArrowheads="1"/>
          </p:cNvSpPr>
          <p:nvPr/>
        </p:nvSpPr>
        <p:spPr bwMode="auto">
          <a:xfrm>
            <a:off x="5219700" y="9080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71" name="Text Box 111"/>
          <p:cNvSpPr txBox="1">
            <a:spLocks noChangeArrowheads="1"/>
          </p:cNvSpPr>
          <p:nvPr/>
        </p:nvSpPr>
        <p:spPr bwMode="auto">
          <a:xfrm>
            <a:off x="6083300" y="17716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72" name="Text Box 112"/>
          <p:cNvSpPr txBox="1">
            <a:spLocks noChangeArrowheads="1"/>
          </p:cNvSpPr>
          <p:nvPr/>
        </p:nvSpPr>
        <p:spPr bwMode="auto">
          <a:xfrm>
            <a:off x="6443663" y="97948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73" name="Text Box 113"/>
          <p:cNvSpPr txBox="1">
            <a:spLocks noChangeArrowheads="1"/>
          </p:cNvSpPr>
          <p:nvPr/>
        </p:nvSpPr>
        <p:spPr bwMode="auto">
          <a:xfrm>
            <a:off x="5364163" y="18446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74" name="Text Box 114"/>
          <p:cNvSpPr txBox="1">
            <a:spLocks noChangeArrowheads="1"/>
          </p:cNvSpPr>
          <p:nvPr/>
        </p:nvSpPr>
        <p:spPr bwMode="auto">
          <a:xfrm>
            <a:off x="6011863" y="14128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75" name="Text Box 115"/>
          <p:cNvSpPr txBox="1">
            <a:spLocks noChangeArrowheads="1"/>
          </p:cNvSpPr>
          <p:nvPr/>
        </p:nvSpPr>
        <p:spPr bwMode="auto">
          <a:xfrm>
            <a:off x="6156325" y="9080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76" name="Text Box 116"/>
          <p:cNvSpPr txBox="1">
            <a:spLocks noChangeArrowheads="1"/>
          </p:cNvSpPr>
          <p:nvPr/>
        </p:nvSpPr>
        <p:spPr bwMode="auto">
          <a:xfrm>
            <a:off x="5722938" y="54768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77" name="Text Box 117"/>
          <p:cNvSpPr txBox="1">
            <a:spLocks noChangeArrowheads="1"/>
          </p:cNvSpPr>
          <p:nvPr/>
        </p:nvSpPr>
        <p:spPr bwMode="auto">
          <a:xfrm>
            <a:off x="6011863" y="69215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78" name="Text Box 118"/>
          <p:cNvSpPr txBox="1">
            <a:spLocks noChangeArrowheads="1"/>
          </p:cNvSpPr>
          <p:nvPr/>
        </p:nvSpPr>
        <p:spPr bwMode="auto">
          <a:xfrm>
            <a:off x="6588125" y="11239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79" name="Text Box 119"/>
          <p:cNvSpPr txBox="1">
            <a:spLocks noChangeArrowheads="1"/>
          </p:cNvSpPr>
          <p:nvPr/>
        </p:nvSpPr>
        <p:spPr bwMode="auto">
          <a:xfrm>
            <a:off x="5146675" y="11239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80" name="Text Box 120"/>
          <p:cNvSpPr txBox="1">
            <a:spLocks noChangeArrowheads="1"/>
          </p:cNvSpPr>
          <p:nvPr/>
        </p:nvSpPr>
        <p:spPr bwMode="auto">
          <a:xfrm>
            <a:off x="5291138" y="105251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81" name="Text Box 121"/>
          <p:cNvSpPr txBox="1">
            <a:spLocks noChangeArrowheads="1"/>
          </p:cNvSpPr>
          <p:nvPr/>
        </p:nvSpPr>
        <p:spPr bwMode="auto">
          <a:xfrm>
            <a:off x="6588125" y="17716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82" name="Text Box 122"/>
          <p:cNvSpPr txBox="1">
            <a:spLocks noChangeArrowheads="1"/>
          </p:cNvSpPr>
          <p:nvPr/>
        </p:nvSpPr>
        <p:spPr bwMode="auto">
          <a:xfrm>
            <a:off x="5219700" y="17002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83" name="Text Box 123"/>
          <p:cNvSpPr txBox="1">
            <a:spLocks noChangeArrowheads="1"/>
          </p:cNvSpPr>
          <p:nvPr/>
        </p:nvSpPr>
        <p:spPr bwMode="auto">
          <a:xfrm>
            <a:off x="5938838" y="69215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grpSp>
        <p:nvGrpSpPr>
          <p:cNvPr id="9284" name="Group 124"/>
          <p:cNvGrpSpPr>
            <a:grpSpLocks/>
          </p:cNvGrpSpPr>
          <p:nvPr/>
        </p:nvGrpSpPr>
        <p:grpSpPr bwMode="auto">
          <a:xfrm>
            <a:off x="395288" y="4294188"/>
            <a:ext cx="1368425" cy="717550"/>
            <a:chOff x="2744" y="2614"/>
            <a:chExt cx="862" cy="452"/>
          </a:xfrm>
        </p:grpSpPr>
        <p:sp>
          <p:nvSpPr>
            <p:cNvPr id="9340" name="Oval 125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1" name="Text Box 126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9285" name="Group 127"/>
          <p:cNvGrpSpPr>
            <a:grpSpLocks/>
          </p:cNvGrpSpPr>
          <p:nvPr/>
        </p:nvGrpSpPr>
        <p:grpSpPr bwMode="auto">
          <a:xfrm>
            <a:off x="1116013" y="4294188"/>
            <a:ext cx="1368425" cy="717550"/>
            <a:chOff x="2744" y="2614"/>
            <a:chExt cx="862" cy="452"/>
          </a:xfrm>
        </p:grpSpPr>
        <p:sp>
          <p:nvSpPr>
            <p:cNvPr id="9338" name="Oval 128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" name="Text Box 129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9286" name="Group 130"/>
          <p:cNvGrpSpPr>
            <a:grpSpLocks/>
          </p:cNvGrpSpPr>
          <p:nvPr/>
        </p:nvGrpSpPr>
        <p:grpSpPr bwMode="auto">
          <a:xfrm>
            <a:off x="1835150" y="4294188"/>
            <a:ext cx="1368425" cy="717550"/>
            <a:chOff x="2744" y="2614"/>
            <a:chExt cx="862" cy="452"/>
          </a:xfrm>
        </p:grpSpPr>
        <p:sp>
          <p:nvSpPr>
            <p:cNvPr id="9336" name="Oval 131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7" name="Text Box 132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9287" name="Group 133"/>
          <p:cNvGrpSpPr>
            <a:grpSpLocks/>
          </p:cNvGrpSpPr>
          <p:nvPr/>
        </p:nvGrpSpPr>
        <p:grpSpPr bwMode="auto">
          <a:xfrm>
            <a:off x="2555875" y="4294188"/>
            <a:ext cx="1368425" cy="717550"/>
            <a:chOff x="2744" y="2614"/>
            <a:chExt cx="862" cy="452"/>
          </a:xfrm>
        </p:grpSpPr>
        <p:sp>
          <p:nvSpPr>
            <p:cNvPr id="9334" name="Oval 134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5" name="Text Box 135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9288" name="Group 136"/>
          <p:cNvGrpSpPr>
            <a:grpSpLocks/>
          </p:cNvGrpSpPr>
          <p:nvPr/>
        </p:nvGrpSpPr>
        <p:grpSpPr bwMode="auto">
          <a:xfrm>
            <a:off x="755650" y="4941888"/>
            <a:ext cx="1368425" cy="717550"/>
            <a:chOff x="2744" y="2614"/>
            <a:chExt cx="862" cy="452"/>
          </a:xfrm>
        </p:grpSpPr>
        <p:sp>
          <p:nvSpPr>
            <p:cNvPr id="9332" name="Oval 137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3" name="Text Box 138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9289" name="Group 139"/>
          <p:cNvGrpSpPr>
            <a:grpSpLocks/>
          </p:cNvGrpSpPr>
          <p:nvPr/>
        </p:nvGrpSpPr>
        <p:grpSpPr bwMode="auto">
          <a:xfrm>
            <a:off x="1476375" y="4941888"/>
            <a:ext cx="1368425" cy="717550"/>
            <a:chOff x="2744" y="2614"/>
            <a:chExt cx="862" cy="452"/>
          </a:xfrm>
        </p:grpSpPr>
        <p:sp>
          <p:nvSpPr>
            <p:cNvPr id="9330" name="Oval 140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1" name="Text Box 141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9290" name="Group 142"/>
          <p:cNvGrpSpPr>
            <a:grpSpLocks/>
          </p:cNvGrpSpPr>
          <p:nvPr/>
        </p:nvGrpSpPr>
        <p:grpSpPr bwMode="auto">
          <a:xfrm>
            <a:off x="2195513" y="4941888"/>
            <a:ext cx="1368425" cy="717550"/>
            <a:chOff x="2744" y="2614"/>
            <a:chExt cx="862" cy="452"/>
          </a:xfrm>
        </p:grpSpPr>
        <p:sp>
          <p:nvSpPr>
            <p:cNvPr id="9328" name="Oval 143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" name="Text Box 144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9291" name="Group 145"/>
          <p:cNvGrpSpPr>
            <a:grpSpLocks/>
          </p:cNvGrpSpPr>
          <p:nvPr/>
        </p:nvGrpSpPr>
        <p:grpSpPr bwMode="auto">
          <a:xfrm>
            <a:off x="395288" y="5589588"/>
            <a:ext cx="1368425" cy="717550"/>
            <a:chOff x="2744" y="2614"/>
            <a:chExt cx="862" cy="452"/>
          </a:xfrm>
        </p:grpSpPr>
        <p:sp>
          <p:nvSpPr>
            <p:cNvPr id="9326" name="Oval 146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Text Box 147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9292" name="Group 148"/>
          <p:cNvGrpSpPr>
            <a:grpSpLocks/>
          </p:cNvGrpSpPr>
          <p:nvPr/>
        </p:nvGrpSpPr>
        <p:grpSpPr bwMode="auto">
          <a:xfrm>
            <a:off x="1116013" y="5589588"/>
            <a:ext cx="1368425" cy="717550"/>
            <a:chOff x="2744" y="2614"/>
            <a:chExt cx="862" cy="452"/>
          </a:xfrm>
        </p:grpSpPr>
        <p:sp>
          <p:nvSpPr>
            <p:cNvPr id="9324" name="Oval 149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5" name="Text Box 150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9293" name="Group 151"/>
          <p:cNvGrpSpPr>
            <a:grpSpLocks/>
          </p:cNvGrpSpPr>
          <p:nvPr/>
        </p:nvGrpSpPr>
        <p:grpSpPr bwMode="auto">
          <a:xfrm>
            <a:off x="1835150" y="5589588"/>
            <a:ext cx="1368425" cy="717550"/>
            <a:chOff x="2744" y="2614"/>
            <a:chExt cx="862" cy="452"/>
          </a:xfrm>
        </p:grpSpPr>
        <p:sp>
          <p:nvSpPr>
            <p:cNvPr id="9322" name="Oval 152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" name="Text Box 153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9294" name="Group 154"/>
          <p:cNvGrpSpPr>
            <a:grpSpLocks/>
          </p:cNvGrpSpPr>
          <p:nvPr/>
        </p:nvGrpSpPr>
        <p:grpSpPr bwMode="auto">
          <a:xfrm>
            <a:off x="2555875" y="5589588"/>
            <a:ext cx="1368425" cy="717550"/>
            <a:chOff x="2744" y="2614"/>
            <a:chExt cx="862" cy="452"/>
          </a:xfrm>
        </p:grpSpPr>
        <p:sp>
          <p:nvSpPr>
            <p:cNvPr id="9320" name="Oval 155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" name="Text Box 156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9295" name="Group 157"/>
          <p:cNvGrpSpPr>
            <a:grpSpLocks/>
          </p:cNvGrpSpPr>
          <p:nvPr/>
        </p:nvGrpSpPr>
        <p:grpSpPr bwMode="auto">
          <a:xfrm>
            <a:off x="755650" y="3644900"/>
            <a:ext cx="1368425" cy="717550"/>
            <a:chOff x="2744" y="2614"/>
            <a:chExt cx="862" cy="452"/>
          </a:xfrm>
        </p:grpSpPr>
        <p:sp>
          <p:nvSpPr>
            <p:cNvPr id="9318" name="Oval 158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" name="Text Box 159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9296" name="Group 160"/>
          <p:cNvGrpSpPr>
            <a:grpSpLocks/>
          </p:cNvGrpSpPr>
          <p:nvPr/>
        </p:nvGrpSpPr>
        <p:grpSpPr bwMode="auto">
          <a:xfrm>
            <a:off x="1476375" y="3644900"/>
            <a:ext cx="1368425" cy="717550"/>
            <a:chOff x="2744" y="2614"/>
            <a:chExt cx="862" cy="452"/>
          </a:xfrm>
        </p:grpSpPr>
        <p:sp>
          <p:nvSpPr>
            <p:cNvPr id="9316" name="Oval 161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7" name="Text Box 162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9297" name="Group 163"/>
          <p:cNvGrpSpPr>
            <a:grpSpLocks/>
          </p:cNvGrpSpPr>
          <p:nvPr/>
        </p:nvGrpSpPr>
        <p:grpSpPr bwMode="auto">
          <a:xfrm>
            <a:off x="2195513" y="3644900"/>
            <a:ext cx="1368425" cy="717550"/>
            <a:chOff x="2744" y="2614"/>
            <a:chExt cx="862" cy="452"/>
          </a:xfrm>
        </p:grpSpPr>
        <p:sp>
          <p:nvSpPr>
            <p:cNvPr id="9314" name="Oval 164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5" name="Text Box 165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sp>
        <p:nvSpPr>
          <p:cNvPr id="9298" name="Text Box 166"/>
          <p:cNvSpPr txBox="1">
            <a:spLocks noChangeArrowheads="1"/>
          </p:cNvSpPr>
          <p:nvPr/>
        </p:nvSpPr>
        <p:spPr bwMode="auto">
          <a:xfrm>
            <a:off x="1116013" y="436562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299" name="Text Box 167"/>
          <p:cNvSpPr txBox="1">
            <a:spLocks noChangeArrowheads="1"/>
          </p:cNvSpPr>
          <p:nvPr/>
        </p:nvSpPr>
        <p:spPr bwMode="auto">
          <a:xfrm>
            <a:off x="755650" y="386080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300" name="Text Box 168"/>
          <p:cNvSpPr txBox="1">
            <a:spLocks noChangeArrowheads="1"/>
          </p:cNvSpPr>
          <p:nvPr/>
        </p:nvSpPr>
        <p:spPr bwMode="auto">
          <a:xfrm>
            <a:off x="898525" y="5157788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301" name="Text Box 169"/>
          <p:cNvSpPr txBox="1">
            <a:spLocks noChangeArrowheads="1"/>
          </p:cNvSpPr>
          <p:nvPr/>
        </p:nvSpPr>
        <p:spPr bwMode="auto">
          <a:xfrm>
            <a:off x="2124075" y="4581525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302" name="Text Box 170"/>
          <p:cNvSpPr txBox="1">
            <a:spLocks noChangeArrowheads="1"/>
          </p:cNvSpPr>
          <p:nvPr/>
        </p:nvSpPr>
        <p:spPr bwMode="auto">
          <a:xfrm>
            <a:off x="1474788" y="400526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303" name="Text Box 171"/>
          <p:cNvSpPr txBox="1">
            <a:spLocks noChangeArrowheads="1"/>
          </p:cNvSpPr>
          <p:nvPr/>
        </p:nvSpPr>
        <p:spPr bwMode="auto">
          <a:xfrm>
            <a:off x="2124075" y="364490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304" name="Text Box 172"/>
          <p:cNvSpPr txBox="1">
            <a:spLocks noChangeArrowheads="1"/>
          </p:cNvSpPr>
          <p:nvPr/>
        </p:nvSpPr>
        <p:spPr bwMode="auto">
          <a:xfrm>
            <a:off x="1187450" y="342900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305" name="Text Box 173"/>
          <p:cNvSpPr txBox="1">
            <a:spLocks noChangeArrowheads="1"/>
          </p:cNvSpPr>
          <p:nvPr/>
        </p:nvSpPr>
        <p:spPr bwMode="auto">
          <a:xfrm>
            <a:off x="1547813" y="508635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306" name="Text Box 174"/>
          <p:cNvSpPr txBox="1">
            <a:spLocks noChangeArrowheads="1"/>
          </p:cNvSpPr>
          <p:nvPr/>
        </p:nvSpPr>
        <p:spPr bwMode="auto">
          <a:xfrm>
            <a:off x="2339975" y="5589588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307" name="Text Box 175"/>
          <p:cNvSpPr txBox="1">
            <a:spLocks noChangeArrowheads="1"/>
          </p:cNvSpPr>
          <p:nvPr/>
        </p:nvSpPr>
        <p:spPr bwMode="auto">
          <a:xfrm>
            <a:off x="971550" y="5661025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308" name="Text Box 176"/>
          <p:cNvSpPr txBox="1">
            <a:spLocks noChangeArrowheads="1"/>
          </p:cNvSpPr>
          <p:nvPr/>
        </p:nvSpPr>
        <p:spPr bwMode="auto">
          <a:xfrm>
            <a:off x="611188" y="422116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309" name="Text Box 177"/>
          <p:cNvSpPr txBox="1">
            <a:spLocks noChangeArrowheads="1"/>
          </p:cNvSpPr>
          <p:nvPr/>
        </p:nvSpPr>
        <p:spPr bwMode="auto">
          <a:xfrm>
            <a:off x="2482850" y="4149725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310" name="Text Box 178"/>
          <p:cNvSpPr txBox="1">
            <a:spLocks noChangeArrowheads="1"/>
          </p:cNvSpPr>
          <p:nvPr/>
        </p:nvSpPr>
        <p:spPr bwMode="auto">
          <a:xfrm>
            <a:off x="2555875" y="50863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311" name="Text Box 179"/>
          <p:cNvSpPr txBox="1">
            <a:spLocks noChangeArrowheads="1"/>
          </p:cNvSpPr>
          <p:nvPr/>
        </p:nvSpPr>
        <p:spPr bwMode="auto">
          <a:xfrm>
            <a:off x="1116013" y="465296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312" name="Text Box 180"/>
          <p:cNvSpPr txBox="1">
            <a:spLocks noChangeArrowheads="1"/>
          </p:cNvSpPr>
          <p:nvPr/>
        </p:nvSpPr>
        <p:spPr bwMode="auto">
          <a:xfrm>
            <a:off x="3492500" y="4365625"/>
            <a:ext cx="17970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lang="en-GB" sz="2400" b="1"/>
              <a:t>Potassium 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2400" b="1"/>
              <a:t>(K)</a:t>
            </a:r>
          </a:p>
        </p:txBody>
      </p:sp>
      <p:sp>
        <p:nvSpPr>
          <p:cNvPr id="9313" name="Text Box 181"/>
          <p:cNvSpPr txBox="1">
            <a:spLocks noChangeArrowheads="1"/>
          </p:cNvSpPr>
          <p:nvPr/>
        </p:nvSpPr>
        <p:spPr bwMode="auto">
          <a:xfrm>
            <a:off x="7056438" y="1052513"/>
            <a:ext cx="20875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lang="en-GB" sz="2400" b="1"/>
              <a:t>Magnesium 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2400" b="1"/>
              <a:t>(Mg)</a:t>
            </a:r>
          </a:p>
          <a:p>
            <a:pPr algn="l" eaLnBrk="1" hangingPunct="1">
              <a:spcBef>
                <a:spcPct val="10000"/>
              </a:spcBef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417326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541338" y="693738"/>
            <a:ext cx="935037" cy="539750"/>
            <a:chOff x="793" y="3475"/>
            <a:chExt cx="589" cy="340"/>
          </a:xfrm>
        </p:grpSpPr>
        <p:sp>
          <p:nvSpPr>
            <p:cNvPr id="10420" name="Oval 3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1" name="Text Box 4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0243" name="Group 5"/>
          <p:cNvGrpSpPr>
            <a:grpSpLocks/>
          </p:cNvGrpSpPr>
          <p:nvPr/>
        </p:nvGrpSpPr>
        <p:grpSpPr bwMode="auto">
          <a:xfrm>
            <a:off x="1117600" y="693738"/>
            <a:ext cx="935038" cy="539750"/>
            <a:chOff x="793" y="3475"/>
            <a:chExt cx="589" cy="340"/>
          </a:xfrm>
        </p:grpSpPr>
        <p:sp>
          <p:nvSpPr>
            <p:cNvPr id="10418" name="Oval 6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9" name="Text Box 7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1693863" y="693738"/>
            <a:ext cx="935037" cy="539750"/>
            <a:chOff x="793" y="3475"/>
            <a:chExt cx="589" cy="340"/>
          </a:xfrm>
        </p:grpSpPr>
        <p:sp>
          <p:nvSpPr>
            <p:cNvPr id="10416" name="Oval 9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7" name="Text Box 10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0245" name="Group 11"/>
          <p:cNvGrpSpPr>
            <a:grpSpLocks/>
          </p:cNvGrpSpPr>
          <p:nvPr/>
        </p:nvGrpSpPr>
        <p:grpSpPr bwMode="auto">
          <a:xfrm>
            <a:off x="2270125" y="693738"/>
            <a:ext cx="935038" cy="539750"/>
            <a:chOff x="793" y="3475"/>
            <a:chExt cx="589" cy="340"/>
          </a:xfrm>
        </p:grpSpPr>
        <p:sp>
          <p:nvSpPr>
            <p:cNvPr id="10414" name="Oval 12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5" name="Text Box 13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0246" name="Group 14"/>
          <p:cNvGrpSpPr>
            <a:grpSpLocks/>
          </p:cNvGrpSpPr>
          <p:nvPr/>
        </p:nvGrpSpPr>
        <p:grpSpPr bwMode="auto">
          <a:xfrm>
            <a:off x="828675" y="1198563"/>
            <a:ext cx="935038" cy="539750"/>
            <a:chOff x="793" y="3475"/>
            <a:chExt cx="589" cy="340"/>
          </a:xfrm>
        </p:grpSpPr>
        <p:sp>
          <p:nvSpPr>
            <p:cNvPr id="10412" name="Oval 15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3" name="Text Box 16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0247" name="Group 17"/>
          <p:cNvGrpSpPr>
            <a:grpSpLocks/>
          </p:cNvGrpSpPr>
          <p:nvPr/>
        </p:nvGrpSpPr>
        <p:grpSpPr bwMode="auto">
          <a:xfrm>
            <a:off x="1404938" y="1198563"/>
            <a:ext cx="935037" cy="539750"/>
            <a:chOff x="793" y="3475"/>
            <a:chExt cx="589" cy="340"/>
          </a:xfrm>
        </p:grpSpPr>
        <p:sp>
          <p:nvSpPr>
            <p:cNvPr id="10410" name="Oval 18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1" name="Text Box 19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0248" name="Group 20"/>
          <p:cNvGrpSpPr>
            <a:grpSpLocks/>
          </p:cNvGrpSpPr>
          <p:nvPr/>
        </p:nvGrpSpPr>
        <p:grpSpPr bwMode="auto">
          <a:xfrm>
            <a:off x="1981200" y="1198563"/>
            <a:ext cx="935038" cy="539750"/>
            <a:chOff x="793" y="3475"/>
            <a:chExt cx="589" cy="340"/>
          </a:xfrm>
        </p:grpSpPr>
        <p:sp>
          <p:nvSpPr>
            <p:cNvPr id="10408" name="Oval 21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9" name="Text Box 22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0249" name="Group 23"/>
          <p:cNvGrpSpPr>
            <a:grpSpLocks/>
          </p:cNvGrpSpPr>
          <p:nvPr/>
        </p:nvGrpSpPr>
        <p:grpSpPr bwMode="auto">
          <a:xfrm>
            <a:off x="541338" y="1701800"/>
            <a:ext cx="935037" cy="539750"/>
            <a:chOff x="793" y="3475"/>
            <a:chExt cx="589" cy="340"/>
          </a:xfrm>
        </p:grpSpPr>
        <p:sp>
          <p:nvSpPr>
            <p:cNvPr id="10406" name="Oval 24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7" name="Text Box 25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0250" name="Group 26"/>
          <p:cNvGrpSpPr>
            <a:grpSpLocks/>
          </p:cNvGrpSpPr>
          <p:nvPr/>
        </p:nvGrpSpPr>
        <p:grpSpPr bwMode="auto">
          <a:xfrm>
            <a:off x="1117600" y="1701800"/>
            <a:ext cx="935038" cy="539750"/>
            <a:chOff x="793" y="3475"/>
            <a:chExt cx="589" cy="340"/>
          </a:xfrm>
        </p:grpSpPr>
        <p:sp>
          <p:nvSpPr>
            <p:cNvPr id="10404" name="Oval 27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5" name="Text Box 28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0251" name="Group 29"/>
          <p:cNvGrpSpPr>
            <a:grpSpLocks/>
          </p:cNvGrpSpPr>
          <p:nvPr/>
        </p:nvGrpSpPr>
        <p:grpSpPr bwMode="auto">
          <a:xfrm>
            <a:off x="1693863" y="1701800"/>
            <a:ext cx="935037" cy="539750"/>
            <a:chOff x="793" y="3475"/>
            <a:chExt cx="589" cy="340"/>
          </a:xfrm>
        </p:grpSpPr>
        <p:sp>
          <p:nvSpPr>
            <p:cNvPr id="10402" name="Oval 30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3" name="Text Box 31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0252" name="Group 32"/>
          <p:cNvGrpSpPr>
            <a:grpSpLocks/>
          </p:cNvGrpSpPr>
          <p:nvPr/>
        </p:nvGrpSpPr>
        <p:grpSpPr bwMode="auto">
          <a:xfrm>
            <a:off x="2270125" y="1701800"/>
            <a:ext cx="935038" cy="539750"/>
            <a:chOff x="793" y="3475"/>
            <a:chExt cx="589" cy="340"/>
          </a:xfrm>
        </p:grpSpPr>
        <p:sp>
          <p:nvSpPr>
            <p:cNvPr id="10400" name="Oval 33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1" name="Text Box 34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0253" name="Group 35"/>
          <p:cNvGrpSpPr>
            <a:grpSpLocks/>
          </p:cNvGrpSpPr>
          <p:nvPr/>
        </p:nvGrpSpPr>
        <p:grpSpPr bwMode="auto">
          <a:xfrm>
            <a:off x="828675" y="2206625"/>
            <a:ext cx="935038" cy="539750"/>
            <a:chOff x="793" y="3475"/>
            <a:chExt cx="589" cy="340"/>
          </a:xfrm>
        </p:grpSpPr>
        <p:sp>
          <p:nvSpPr>
            <p:cNvPr id="10398" name="Oval 36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9" name="Text Box 37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0254" name="Group 38"/>
          <p:cNvGrpSpPr>
            <a:grpSpLocks/>
          </p:cNvGrpSpPr>
          <p:nvPr/>
        </p:nvGrpSpPr>
        <p:grpSpPr bwMode="auto">
          <a:xfrm>
            <a:off x="1404938" y="2206625"/>
            <a:ext cx="935037" cy="539750"/>
            <a:chOff x="793" y="3475"/>
            <a:chExt cx="589" cy="340"/>
          </a:xfrm>
        </p:grpSpPr>
        <p:sp>
          <p:nvSpPr>
            <p:cNvPr id="10396" name="Oval 39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7" name="Text Box 40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0255" name="Group 41"/>
          <p:cNvGrpSpPr>
            <a:grpSpLocks/>
          </p:cNvGrpSpPr>
          <p:nvPr/>
        </p:nvGrpSpPr>
        <p:grpSpPr bwMode="auto">
          <a:xfrm>
            <a:off x="1981200" y="2206625"/>
            <a:ext cx="935038" cy="539750"/>
            <a:chOff x="793" y="3475"/>
            <a:chExt cx="589" cy="340"/>
          </a:xfrm>
        </p:grpSpPr>
        <p:sp>
          <p:nvSpPr>
            <p:cNvPr id="10394" name="Oval 42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5" name="Text Box 43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sp>
        <p:nvSpPr>
          <p:cNvPr id="10256" name="Text Box 44"/>
          <p:cNvSpPr txBox="1">
            <a:spLocks noChangeArrowheads="1"/>
          </p:cNvSpPr>
          <p:nvPr/>
        </p:nvSpPr>
        <p:spPr bwMode="auto">
          <a:xfrm>
            <a:off x="900113" y="69373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57" name="Text Box 45"/>
          <p:cNvSpPr txBox="1">
            <a:spLocks noChangeArrowheads="1"/>
          </p:cNvSpPr>
          <p:nvPr/>
        </p:nvSpPr>
        <p:spPr bwMode="auto">
          <a:xfrm>
            <a:off x="757238" y="105410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58" name="Text Box 46"/>
          <p:cNvSpPr txBox="1">
            <a:spLocks noChangeArrowheads="1"/>
          </p:cNvSpPr>
          <p:nvPr/>
        </p:nvSpPr>
        <p:spPr bwMode="auto">
          <a:xfrm>
            <a:off x="1044575" y="148590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59" name="Text Box 47"/>
          <p:cNvSpPr txBox="1">
            <a:spLocks noChangeArrowheads="1"/>
          </p:cNvSpPr>
          <p:nvPr/>
        </p:nvSpPr>
        <p:spPr bwMode="auto">
          <a:xfrm>
            <a:off x="684213" y="184626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60" name="Text Box 48"/>
          <p:cNvSpPr txBox="1">
            <a:spLocks noChangeArrowheads="1"/>
          </p:cNvSpPr>
          <p:nvPr/>
        </p:nvSpPr>
        <p:spPr bwMode="auto">
          <a:xfrm>
            <a:off x="1189038" y="213360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61" name="Text Box 49"/>
          <p:cNvSpPr txBox="1">
            <a:spLocks noChangeArrowheads="1"/>
          </p:cNvSpPr>
          <p:nvPr/>
        </p:nvSpPr>
        <p:spPr bwMode="auto">
          <a:xfrm>
            <a:off x="1620838" y="170180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62" name="Text Box 50"/>
          <p:cNvSpPr txBox="1">
            <a:spLocks noChangeArrowheads="1"/>
          </p:cNvSpPr>
          <p:nvPr/>
        </p:nvSpPr>
        <p:spPr bwMode="auto">
          <a:xfrm>
            <a:off x="1692275" y="981075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63" name="Text Box 51"/>
          <p:cNvSpPr txBox="1">
            <a:spLocks noChangeArrowheads="1"/>
          </p:cNvSpPr>
          <p:nvPr/>
        </p:nvSpPr>
        <p:spPr bwMode="auto">
          <a:xfrm>
            <a:off x="1981200" y="6207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64" name="Text Box 52"/>
          <p:cNvSpPr txBox="1">
            <a:spLocks noChangeArrowheads="1"/>
          </p:cNvSpPr>
          <p:nvPr/>
        </p:nvSpPr>
        <p:spPr bwMode="auto">
          <a:xfrm>
            <a:off x="2268538" y="11969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65" name="Text Box 53"/>
          <p:cNvSpPr txBox="1">
            <a:spLocks noChangeArrowheads="1"/>
          </p:cNvSpPr>
          <p:nvPr/>
        </p:nvSpPr>
        <p:spPr bwMode="auto">
          <a:xfrm>
            <a:off x="2341563" y="198913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66" name="Text Box 54"/>
          <p:cNvSpPr txBox="1">
            <a:spLocks noChangeArrowheads="1"/>
          </p:cNvSpPr>
          <p:nvPr/>
        </p:nvSpPr>
        <p:spPr bwMode="auto">
          <a:xfrm>
            <a:off x="2557463" y="134143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67" name="Text Box 55"/>
          <p:cNvSpPr txBox="1">
            <a:spLocks noChangeArrowheads="1"/>
          </p:cNvSpPr>
          <p:nvPr/>
        </p:nvSpPr>
        <p:spPr bwMode="auto">
          <a:xfrm>
            <a:off x="1836738" y="213360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68" name="Text Box 56"/>
          <p:cNvSpPr txBox="1">
            <a:spLocks noChangeArrowheads="1"/>
          </p:cNvSpPr>
          <p:nvPr/>
        </p:nvSpPr>
        <p:spPr bwMode="auto">
          <a:xfrm>
            <a:off x="2484438" y="5492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69" name="Text Box 57"/>
          <p:cNvSpPr txBox="1">
            <a:spLocks noChangeArrowheads="1"/>
          </p:cNvSpPr>
          <p:nvPr/>
        </p:nvSpPr>
        <p:spPr bwMode="auto">
          <a:xfrm>
            <a:off x="2052638" y="134143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70" name="Text Box 58"/>
          <p:cNvSpPr txBox="1">
            <a:spLocks noChangeArrowheads="1"/>
          </p:cNvSpPr>
          <p:nvPr/>
        </p:nvSpPr>
        <p:spPr bwMode="auto">
          <a:xfrm>
            <a:off x="3062288" y="1054100"/>
            <a:ext cx="17970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lang="en-GB" sz="2400" b="1"/>
              <a:t>Sodium 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2400" b="1"/>
              <a:t>(Na)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2400" b="1"/>
              <a:t>Mpt 98</a:t>
            </a:r>
            <a:r>
              <a:rPr lang="en-US" sz="2400" b="1"/>
              <a:t>ºC</a:t>
            </a:r>
          </a:p>
        </p:txBody>
      </p:sp>
      <p:grpSp>
        <p:nvGrpSpPr>
          <p:cNvPr id="10271" name="Group 59"/>
          <p:cNvGrpSpPr>
            <a:grpSpLocks/>
          </p:cNvGrpSpPr>
          <p:nvPr/>
        </p:nvGrpSpPr>
        <p:grpSpPr bwMode="auto">
          <a:xfrm>
            <a:off x="5146675" y="908050"/>
            <a:ext cx="720725" cy="431800"/>
            <a:chOff x="793" y="3475"/>
            <a:chExt cx="589" cy="340"/>
          </a:xfrm>
        </p:grpSpPr>
        <p:sp>
          <p:nvSpPr>
            <p:cNvPr id="10392" name="Oval 60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3" name="Text Box 61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0272" name="Group 62"/>
          <p:cNvGrpSpPr>
            <a:grpSpLocks/>
          </p:cNvGrpSpPr>
          <p:nvPr/>
        </p:nvGrpSpPr>
        <p:grpSpPr bwMode="auto">
          <a:xfrm>
            <a:off x="5580063" y="908050"/>
            <a:ext cx="720725" cy="431800"/>
            <a:chOff x="793" y="3475"/>
            <a:chExt cx="589" cy="340"/>
          </a:xfrm>
        </p:grpSpPr>
        <p:sp>
          <p:nvSpPr>
            <p:cNvPr id="10390" name="Oval 63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1" name="Text Box 64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0273" name="Group 65"/>
          <p:cNvGrpSpPr>
            <a:grpSpLocks/>
          </p:cNvGrpSpPr>
          <p:nvPr/>
        </p:nvGrpSpPr>
        <p:grpSpPr bwMode="auto">
          <a:xfrm>
            <a:off x="6010275" y="908050"/>
            <a:ext cx="720725" cy="431800"/>
            <a:chOff x="793" y="3475"/>
            <a:chExt cx="589" cy="340"/>
          </a:xfrm>
        </p:grpSpPr>
        <p:sp>
          <p:nvSpPr>
            <p:cNvPr id="10388" name="Oval 66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9" name="Text Box 67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0274" name="Group 68"/>
          <p:cNvGrpSpPr>
            <a:grpSpLocks/>
          </p:cNvGrpSpPr>
          <p:nvPr/>
        </p:nvGrpSpPr>
        <p:grpSpPr bwMode="auto">
          <a:xfrm>
            <a:off x="6443663" y="908050"/>
            <a:ext cx="720725" cy="431800"/>
            <a:chOff x="793" y="3475"/>
            <a:chExt cx="589" cy="340"/>
          </a:xfrm>
        </p:grpSpPr>
        <p:sp>
          <p:nvSpPr>
            <p:cNvPr id="10386" name="Oval 69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7" name="Text Box 70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0275" name="Group 71"/>
          <p:cNvGrpSpPr>
            <a:grpSpLocks/>
          </p:cNvGrpSpPr>
          <p:nvPr/>
        </p:nvGrpSpPr>
        <p:grpSpPr bwMode="auto">
          <a:xfrm>
            <a:off x="5364163" y="1268413"/>
            <a:ext cx="720725" cy="431800"/>
            <a:chOff x="793" y="3475"/>
            <a:chExt cx="589" cy="340"/>
          </a:xfrm>
        </p:grpSpPr>
        <p:sp>
          <p:nvSpPr>
            <p:cNvPr id="10384" name="Oval 72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5" name="Text Box 73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0276" name="Group 74"/>
          <p:cNvGrpSpPr>
            <a:grpSpLocks/>
          </p:cNvGrpSpPr>
          <p:nvPr/>
        </p:nvGrpSpPr>
        <p:grpSpPr bwMode="auto">
          <a:xfrm>
            <a:off x="5797550" y="1268413"/>
            <a:ext cx="720725" cy="431800"/>
            <a:chOff x="793" y="3475"/>
            <a:chExt cx="589" cy="340"/>
          </a:xfrm>
        </p:grpSpPr>
        <p:sp>
          <p:nvSpPr>
            <p:cNvPr id="10382" name="Oval 75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3" name="Text Box 76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0277" name="Group 77"/>
          <p:cNvGrpSpPr>
            <a:grpSpLocks/>
          </p:cNvGrpSpPr>
          <p:nvPr/>
        </p:nvGrpSpPr>
        <p:grpSpPr bwMode="auto">
          <a:xfrm>
            <a:off x="6227763" y="1268413"/>
            <a:ext cx="720725" cy="431800"/>
            <a:chOff x="793" y="3475"/>
            <a:chExt cx="589" cy="340"/>
          </a:xfrm>
        </p:grpSpPr>
        <p:sp>
          <p:nvSpPr>
            <p:cNvPr id="10380" name="Oval 78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1" name="Text Box 79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0278" name="Group 80"/>
          <p:cNvGrpSpPr>
            <a:grpSpLocks/>
          </p:cNvGrpSpPr>
          <p:nvPr/>
        </p:nvGrpSpPr>
        <p:grpSpPr bwMode="auto">
          <a:xfrm>
            <a:off x="5146675" y="1627188"/>
            <a:ext cx="720725" cy="431800"/>
            <a:chOff x="793" y="3475"/>
            <a:chExt cx="589" cy="340"/>
          </a:xfrm>
        </p:grpSpPr>
        <p:sp>
          <p:nvSpPr>
            <p:cNvPr id="10378" name="Oval 81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9" name="Text Box 82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0279" name="Group 83"/>
          <p:cNvGrpSpPr>
            <a:grpSpLocks/>
          </p:cNvGrpSpPr>
          <p:nvPr/>
        </p:nvGrpSpPr>
        <p:grpSpPr bwMode="auto">
          <a:xfrm>
            <a:off x="5580063" y="1627188"/>
            <a:ext cx="720725" cy="431800"/>
            <a:chOff x="793" y="3475"/>
            <a:chExt cx="589" cy="340"/>
          </a:xfrm>
        </p:grpSpPr>
        <p:sp>
          <p:nvSpPr>
            <p:cNvPr id="10376" name="Oval 84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7" name="Text Box 85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0280" name="Group 86"/>
          <p:cNvGrpSpPr>
            <a:grpSpLocks/>
          </p:cNvGrpSpPr>
          <p:nvPr/>
        </p:nvGrpSpPr>
        <p:grpSpPr bwMode="auto">
          <a:xfrm>
            <a:off x="6010275" y="1627188"/>
            <a:ext cx="720725" cy="431800"/>
            <a:chOff x="793" y="3475"/>
            <a:chExt cx="589" cy="340"/>
          </a:xfrm>
        </p:grpSpPr>
        <p:sp>
          <p:nvSpPr>
            <p:cNvPr id="10374" name="Oval 87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5" name="Text Box 88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0281" name="Group 89"/>
          <p:cNvGrpSpPr>
            <a:grpSpLocks/>
          </p:cNvGrpSpPr>
          <p:nvPr/>
        </p:nvGrpSpPr>
        <p:grpSpPr bwMode="auto">
          <a:xfrm>
            <a:off x="6443663" y="1627188"/>
            <a:ext cx="720725" cy="431800"/>
            <a:chOff x="793" y="3475"/>
            <a:chExt cx="589" cy="340"/>
          </a:xfrm>
        </p:grpSpPr>
        <p:sp>
          <p:nvSpPr>
            <p:cNvPr id="10372" name="Oval 90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" name="Text Box 91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0282" name="Group 92"/>
          <p:cNvGrpSpPr>
            <a:grpSpLocks/>
          </p:cNvGrpSpPr>
          <p:nvPr/>
        </p:nvGrpSpPr>
        <p:grpSpPr bwMode="auto">
          <a:xfrm>
            <a:off x="5364163" y="1987550"/>
            <a:ext cx="720725" cy="431800"/>
            <a:chOff x="793" y="3475"/>
            <a:chExt cx="589" cy="340"/>
          </a:xfrm>
        </p:grpSpPr>
        <p:sp>
          <p:nvSpPr>
            <p:cNvPr id="10370" name="Oval 93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1" name="Text Box 94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0283" name="Group 95"/>
          <p:cNvGrpSpPr>
            <a:grpSpLocks/>
          </p:cNvGrpSpPr>
          <p:nvPr/>
        </p:nvGrpSpPr>
        <p:grpSpPr bwMode="auto">
          <a:xfrm>
            <a:off x="5797550" y="1987550"/>
            <a:ext cx="720725" cy="431800"/>
            <a:chOff x="793" y="3475"/>
            <a:chExt cx="589" cy="340"/>
          </a:xfrm>
        </p:grpSpPr>
        <p:sp>
          <p:nvSpPr>
            <p:cNvPr id="10368" name="Oval 96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9" name="Text Box 97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0284" name="Group 98"/>
          <p:cNvGrpSpPr>
            <a:grpSpLocks/>
          </p:cNvGrpSpPr>
          <p:nvPr/>
        </p:nvGrpSpPr>
        <p:grpSpPr bwMode="auto">
          <a:xfrm>
            <a:off x="6227763" y="1987550"/>
            <a:ext cx="720725" cy="431800"/>
            <a:chOff x="793" y="3475"/>
            <a:chExt cx="589" cy="340"/>
          </a:xfrm>
        </p:grpSpPr>
        <p:sp>
          <p:nvSpPr>
            <p:cNvPr id="10366" name="Oval 99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7" name="Text Box 100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sp>
        <p:nvSpPr>
          <p:cNvPr id="10285" name="Text Box 101"/>
          <p:cNvSpPr txBox="1">
            <a:spLocks noChangeArrowheads="1"/>
          </p:cNvSpPr>
          <p:nvPr/>
        </p:nvSpPr>
        <p:spPr bwMode="auto">
          <a:xfrm>
            <a:off x="5722938" y="97948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86" name="Text Box 102"/>
          <p:cNvSpPr txBox="1">
            <a:spLocks noChangeArrowheads="1"/>
          </p:cNvSpPr>
          <p:nvPr/>
        </p:nvSpPr>
        <p:spPr bwMode="auto">
          <a:xfrm>
            <a:off x="5435600" y="8366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87" name="Text Box 103"/>
          <p:cNvSpPr txBox="1">
            <a:spLocks noChangeArrowheads="1"/>
          </p:cNvSpPr>
          <p:nvPr/>
        </p:nvSpPr>
        <p:spPr bwMode="auto">
          <a:xfrm>
            <a:off x="5507038" y="126841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88" name="Text Box 104"/>
          <p:cNvSpPr txBox="1">
            <a:spLocks noChangeArrowheads="1"/>
          </p:cNvSpPr>
          <p:nvPr/>
        </p:nvSpPr>
        <p:spPr bwMode="auto">
          <a:xfrm>
            <a:off x="6156325" y="12684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89" name="Text Box 105"/>
          <p:cNvSpPr txBox="1">
            <a:spLocks noChangeArrowheads="1"/>
          </p:cNvSpPr>
          <p:nvPr/>
        </p:nvSpPr>
        <p:spPr bwMode="auto">
          <a:xfrm>
            <a:off x="6299200" y="1628775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90" name="Text Box 106"/>
          <p:cNvSpPr txBox="1">
            <a:spLocks noChangeArrowheads="1"/>
          </p:cNvSpPr>
          <p:nvPr/>
        </p:nvSpPr>
        <p:spPr bwMode="auto">
          <a:xfrm>
            <a:off x="5651500" y="17716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91" name="Text Box 107"/>
          <p:cNvSpPr txBox="1">
            <a:spLocks noChangeArrowheads="1"/>
          </p:cNvSpPr>
          <p:nvPr/>
        </p:nvSpPr>
        <p:spPr bwMode="auto">
          <a:xfrm>
            <a:off x="6156325" y="8366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92" name="Text Box 108"/>
          <p:cNvSpPr txBox="1">
            <a:spLocks noChangeArrowheads="1"/>
          </p:cNvSpPr>
          <p:nvPr/>
        </p:nvSpPr>
        <p:spPr bwMode="auto">
          <a:xfrm>
            <a:off x="5867400" y="12684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93" name="Text Box 109"/>
          <p:cNvSpPr txBox="1">
            <a:spLocks noChangeArrowheads="1"/>
          </p:cNvSpPr>
          <p:nvPr/>
        </p:nvSpPr>
        <p:spPr bwMode="auto">
          <a:xfrm>
            <a:off x="5291138" y="148431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94" name="Text Box 110"/>
          <p:cNvSpPr txBox="1">
            <a:spLocks noChangeArrowheads="1"/>
          </p:cNvSpPr>
          <p:nvPr/>
        </p:nvSpPr>
        <p:spPr bwMode="auto">
          <a:xfrm>
            <a:off x="5219700" y="9080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95" name="Text Box 111"/>
          <p:cNvSpPr txBox="1">
            <a:spLocks noChangeArrowheads="1"/>
          </p:cNvSpPr>
          <p:nvPr/>
        </p:nvSpPr>
        <p:spPr bwMode="auto">
          <a:xfrm>
            <a:off x="6083300" y="17716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96" name="Text Box 112"/>
          <p:cNvSpPr txBox="1">
            <a:spLocks noChangeArrowheads="1"/>
          </p:cNvSpPr>
          <p:nvPr/>
        </p:nvSpPr>
        <p:spPr bwMode="auto">
          <a:xfrm>
            <a:off x="6443663" y="97948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97" name="Text Box 113"/>
          <p:cNvSpPr txBox="1">
            <a:spLocks noChangeArrowheads="1"/>
          </p:cNvSpPr>
          <p:nvPr/>
        </p:nvSpPr>
        <p:spPr bwMode="auto">
          <a:xfrm>
            <a:off x="5364163" y="18446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98" name="Text Box 114"/>
          <p:cNvSpPr txBox="1">
            <a:spLocks noChangeArrowheads="1"/>
          </p:cNvSpPr>
          <p:nvPr/>
        </p:nvSpPr>
        <p:spPr bwMode="auto">
          <a:xfrm>
            <a:off x="6011863" y="14128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299" name="Text Box 115"/>
          <p:cNvSpPr txBox="1">
            <a:spLocks noChangeArrowheads="1"/>
          </p:cNvSpPr>
          <p:nvPr/>
        </p:nvSpPr>
        <p:spPr bwMode="auto">
          <a:xfrm>
            <a:off x="6156325" y="9080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00" name="Text Box 116"/>
          <p:cNvSpPr txBox="1">
            <a:spLocks noChangeArrowheads="1"/>
          </p:cNvSpPr>
          <p:nvPr/>
        </p:nvSpPr>
        <p:spPr bwMode="auto">
          <a:xfrm>
            <a:off x="5722938" y="54768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01" name="Text Box 117"/>
          <p:cNvSpPr txBox="1">
            <a:spLocks noChangeArrowheads="1"/>
          </p:cNvSpPr>
          <p:nvPr/>
        </p:nvSpPr>
        <p:spPr bwMode="auto">
          <a:xfrm>
            <a:off x="6011863" y="69215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02" name="Text Box 118"/>
          <p:cNvSpPr txBox="1">
            <a:spLocks noChangeArrowheads="1"/>
          </p:cNvSpPr>
          <p:nvPr/>
        </p:nvSpPr>
        <p:spPr bwMode="auto">
          <a:xfrm>
            <a:off x="6588125" y="11239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03" name="Text Box 119"/>
          <p:cNvSpPr txBox="1">
            <a:spLocks noChangeArrowheads="1"/>
          </p:cNvSpPr>
          <p:nvPr/>
        </p:nvSpPr>
        <p:spPr bwMode="auto">
          <a:xfrm>
            <a:off x="5146675" y="11239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04" name="Text Box 120"/>
          <p:cNvSpPr txBox="1">
            <a:spLocks noChangeArrowheads="1"/>
          </p:cNvSpPr>
          <p:nvPr/>
        </p:nvSpPr>
        <p:spPr bwMode="auto">
          <a:xfrm>
            <a:off x="5291138" y="105251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05" name="Text Box 121"/>
          <p:cNvSpPr txBox="1">
            <a:spLocks noChangeArrowheads="1"/>
          </p:cNvSpPr>
          <p:nvPr/>
        </p:nvSpPr>
        <p:spPr bwMode="auto">
          <a:xfrm>
            <a:off x="6588125" y="17716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06" name="Text Box 122"/>
          <p:cNvSpPr txBox="1">
            <a:spLocks noChangeArrowheads="1"/>
          </p:cNvSpPr>
          <p:nvPr/>
        </p:nvSpPr>
        <p:spPr bwMode="auto">
          <a:xfrm>
            <a:off x="5219700" y="17002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07" name="Text Box 123"/>
          <p:cNvSpPr txBox="1">
            <a:spLocks noChangeArrowheads="1"/>
          </p:cNvSpPr>
          <p:nvPr/>
        </p:nvSpPr>
        <p:spPr bwMode="auto">
          <a:xfrm>
            <a:off x="5938838" y="69215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grpSp>
        <p:nvGrpSpPr>
          <p:cNvPr id="10308" name="Group 124"/>
          <p:cNvGrpSpPr>
            <a:grpSpLocks/>
          </p:cNvGrpSpPr>
          <p:nvPr/>
        </p:nvGrpSpPr>
        <p:grpSpPr bwMode="auto">
          <a:xfrm>
            <a:off x="395288" y="4294188"/>
            <a:ext cx="1368425" cy="717550"/>
            <a:chOff x="2744" y="2614"/>
            <a:chExt cx="862" cy="452"/>
          </a:xfrm>
        </p:grpSpPr>
        <p:sp>
          <p:nvSpPr>
            <p:cNvPr id="10364" name="Oval 125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5" name="Text Box 126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0309" name="Group 127"/>
          <p:cNvGrpSpPr>
            <a:grpSpLocks/>
          </p:cNvGrpSpPr>
          <p:nvPr/>
        </p:nvGrpSpPr>
        <p:grpSpPr bwMode="auto">
          <a:xfrm>
            <a:off x="1116013" y="4294188"/>
            <a:ext cx="1368425" cy="717550"/>
            <a:chOff x="2744" y="2614"/>
            <a:chExt cx="862" cy="452"/>
          </a:xfrm>
        </p:grpSpPr>
        <p:sp>
          <p:nvSpPr>
            <p:cNvPr id="10362" name="Oval 128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3" name="Text Box 129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0310" name="Group 130"/>
          <p:cNvGrpSpPr>
            <a:grpSpLocks/>
          </p:cNvGrpSpPr>
          <p:nvPr/>
        </p:nvGrpSpPr>
        <p:grpSpPr bwMode="auto">
          <a:xfrm>
            <a:off x="1835150" y="4294188"/>
            <a:ext cx="1368425" cy="717550"/>
            <a:chOff x="2744" y="2614"/>
            <a:chExt cx="862" cy="452"/>
          </a:xfrm>
        </p:grpSpPr>
        <p:sp>
          <p:nvSpPr>
            <p:cNvPr id="10360" name="Oval 131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1" name="Text Box 132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0311" name="Group 133"/>
          <p:cNvGrpSpPr>
            <a:grpSpLocks/>
          </p:cNvGrpSpPr>
          <p:nvPr/>
        </p:nvGrpSpPr>
        <p:grpSpPr bwMode="auto">
          <a:xfrm>
            <a:off x="2555875" y="4294188"/>
            <a:ext cx="1368425" cy="717550"/>
            <a:chOff x="2744" y="2614"/>
            <a:chExt cx="862" cy="452"/>
          </a:xfrm>
        </p:grpSpPr>
        <p:sp>
          <p:nvSpPr>
            <p:cNvPr id="10358" name="Oval 134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9" name="Text Box 135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0312" name="Group 136"/>
          <p:cNvGrpSpPr>
            <a:grpSpLocks/>
          </p:cNvGrpSpPr>
          <p:nvPr/>
        </p:nvGrpSpPr>
        <p:grpSpPr bwMode="auto">
          <a:xfrm>
            <a:off x="755650" y="4941888"/>
            <a:ext cx="1368425" cy="717550"/>
            <a:chOff x="2744" y="2614"/>
            <a:chExt cx="862" cy="452"/>
          </a:xfrm>
        </p:grpSpPr>
        <p:sp>
          <p:nvSpPr>
            <p:cNvPr id="10356" name="Oval 137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7" name="Text Box 138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0313" name="Group 139"/>
          <p:cNvGrpSpPr>
            <a:grpSpLocks/>
          </p:cNvGrpSpPr>
          <p:nvPr/>
        </p:nvGrpSpPr>
        <p:grpSpPr bwMode="auto">
          <a:xfrm>
            <a:off x="1476375" y="4941888"/>
            <a:ext cx="1368425" cy="717550"/>
            <a:chOff x="2744" y="2614"/>
            <a:chExt cx="862" cy="452"/>
          </a:xfrm>
        </p:grpSpPr>
        <p:sp>
          <p:nvSpPr>
            <p:cNvPr id="10354" name="Oval 140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5" name="Text Box 141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0314" name="Group 142"/>
          <p:cNvGrpSpPr>
            <a:grpSpLocks/>
          </p:cNvGrpSpPr>
          <p:nvPr/>
        </p:nvGrpSpPr>
        <p:grpSpPr bwMode="auto">
          <a:xfrm>
            <a:off x="2195513" y="4941888"/>
            <a:ext cx="1368425" cy="717550"/>
            <a:chOff x="2744" y="2614"/>
            <a:chExt cx="862" cy="452"/>
          </a:xfrm>
        </p:grpSpPr>
        <p:sp>
          <p:nvSpPr>
            <p:cNvPr id="10352" name="Oval 143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3" name="Text Box 144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0315" name="Group 145"/>
          <p:cNvGrpSpPr>
            <a:grpSpLocks/>
          </p:cNvGrpSpPr>
          <p:nvPr/>
        </p:nvGrpSpPr>
        <p:grpSpPr bwMode="auto">
          <a:xfrm>
            <a:off x="395288" y="5589588"/>
            <a:ext cx="1368425" cy="717550"/>
            <a:chOff x="2744" y="2614"/>
            <a:chExt cx="862" cy="452"/>
          </a:xfrm>
        </p:grpSpPr>
        <p:sp>
          <p:nvSpPr>
            <p:cNvPr id="10350" name="Oval 146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1" name="Text Box 147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0316" name="Group 148"/>
          <p:cNvGrpSpPr>
            <a:grpSpLocks/>
          </p:cNvGrpSpPr>
          <p:nvPr/>
        </p:nvGrpSpPr>
        <p:grpSpPr bwMode="auto">
          <a:xfrm>
            <a:off x="1116013" y="5589588"/>
            <a:ext cx="1368425" cy="717550"/>
            <a:chOff x="2744" y="2614"/>
            <a:chExt cx="862" cy="452"/>
          </a:xfrm>
        </p:grpSpPr>
        <p:sp>
          <p:nvSpPr>
            <p:cNvPr id="10348" name="Oval 149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" name="Text Box 150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0317" name="Group 151"/>
          <p:cNvGrpSpPr>
            <a:grpSpLocks/>
          </p:cNvGrpSpPr>
          <p:nvPr/>
        </p:nvGrpSpPr>
        <p:grpSpPr bwMode="auto">
          <a:xfrm>
            <a:off x="1835150" y="5589588"/>
            <a:ext cx="1368425" cy="717550"/>
            <a:chOff x="2744" y="2614"/>
            <a:chExt cx="862" cy="452"/>
          </a:xfrm>
        </p:grpSpPr>
        <p:sp>
          <p:nvSpPr>
            <p:cNvPr id="10346" name="Oval 152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" name="Text Box 153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0318" name="Group 154"/>
          <p:cNvGrpSpPr>
            <a:grpSpLocks/>
          </p:cNvGrpSpPr>
          <p:nvPr/>
        </p:nvGrpSpPr>
        <p:grpSpPr bwMode="auto">
          <a:xfrm>
            <a:off x="2555875" y="5589588"/>
            <a:ext cx="1368425" cy="717550"/>
            <a:chOff x="2744" y="2614"/>
            <a:chExt cx="862" cy="452"/>
          </a:xfrm>
        </p:grpSpPr>
        <p:sp>
          <p:nvSpPr>
            <p:cNvPr id="10344" name="Oval 155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" name="Text Box 156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0319" name="Group 157"/>
          <p:cNvGrpSpPr>
            <a:grpSpLocks/>
          </p:cNvGrpSpPr>
          <p:nvPr/>
        </p:nvGrpSpPr>
        <p:grpSpPr bwMode="auto">
          <a:xfrm>
            <a:off x="755650" y="3644900"/>
            <a:ext cx="1368425" cy="717550"/>
            <a:chOff x="2744" y="2614"/>
            <a:chExt cx="862" cy="452"/>
          </a:xfrm>
        </p:grpSpPr>
        <p:sp>
          <p:nvSpPr>
            <p:cNvPr id="10342" name="Oval 158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" name="Text Box 159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0320" name="Group 160"/>
          <p:cNvGrpSpPr>
            <a:grpSpLocks/>
          </p:cNvGrpSpPr>
          <p:nvPr/>
        </p:nvGrpSpPr>
        <p:grpSpPr bwMode="auto">
          <a:xfrm>
            <a:off x="1476375" y="3644900"/>
            <a:ext cx="1368425" cy="717550"/>
            <a:chOff x="2744" y="2614"/>
            <a:chExt cx="862" cy="452"/>
          </a:xfrm>
        </p:grpSpPr>
        <p:sp>
          <p:nvSpPr>
            <p:cNvPr id="10340" name="Oval 161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1" name="Text Box 162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0321" name="Group 163"/>
          <p:cNvGrpSpPr>
            <a:grpSpLocks/>
          </p:cNvGrpSpPr>
          <p:nvPr/>
        </p:nvGrpSpPr>
        <p:grpSpPr bwMode="auto">
          <a:xfrm>
            <a:off x="2195513" y="3644900"/>
            <a:ext cx="1368425" cy="717550"/>
            <a:chOff x="2744" y="2614"/>
            <a:chExt cx="862" cy="452"/>
          </a:xfrm>
        </p:grpSpPr>
        <p:sp>
          <p:nvSpPr>
            <p:cNvPr id="10338" name="Oval 164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9" name="Text Box 165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sp>
        <p:nvSpPr>
          <p:cNvPr id="10322" name="Text Box 166"/>
          <p:cNvSpPr txBox="1">
            <a:spLocks noChangeArrowheads="1"/>
          </p:cNvSpPr>
          <p:nvPr/>
        </p:nvSpPr>
        <p:spPr bwMode="auto">
          <a:xfrm>
            <a:off x="1116013" y="436562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23" name="Text Box 167"/>
          <p:cNvSpPr txBox="1">
            <a:spLocks noChangeArrowheads="1"/>
          </p:cNvSpPr>
          <p:nvPr/>
        </p:nvSpPr>
        <p:spPr bwMode="auto">
          <a:xfrm>
            <a:off x="755650" y="386080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24" name="Text Box 168"/>
          <p:cNvSpPr txBox="1">
            <a:spLocks noChangeArrowheads="1"/>
          </p:cNvSpPr>
          <p:nvPr/>
        </p:nvSpPr>
        <p:spPr bwMode="auto">
          <a:xfrm>
            <a:off x="898525" y="5157788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25" name="Text Box 169"/>
          <p:cNvSpPr txBox="1">
            <a:spLocks noChangeArrowheads="1"/>
          </p:cNvSpPr>
          <p:nvPr/>
        </p:nvSpPr>
        <p:spPr bwMode="auto">
          <a:xfrm>
            <a:off x="2124075" y="4581525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26" name="Text Box 170"/>
          <p:cNvSpPr txBox="1">
            <a:spLocks noChangeArrowheads="1"/>
          </p:cNvSpPr>
          <p:nvPr/>
        </p:nvSpPr>
        <p:spPr bwMode="auto">
          <a:xfrm>
            <a:off x="1474788" y="400526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27" name="Text Box 171"/>
          <p:cNvSpPr txBox="1">
            <a:spLocks noChangeArrowheads="1"/>
          </p:cNvSpPr>
          <p:nvPr/>
        </p:nvSpPr>
        <p:spPr bwMode="auto">
          <a:xfrm>
            <a:off x="2124075" y="364490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28" name="Text Box 172"/>
          <p:cNvSpPr txBox="1">
            <a:spLocks noChangeArrowheads="1"/>
          </p:cNvSpPr>
          <p:nvPr/>
        </p:nvSpPr>
        <p:spPr bwMode="auto">
          <a:xfrm>
            <a:off x="1187450" y="342900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29" name="Text Box 173"/>
          <p:cNvSpPr txBox="1">
            <a:spLocks noChangeArrowheads="1"/>
          </p:cNvSpPr>
          <p:nvPr/>
        </p:nvSpPr>
        <p:spPr bwMode="auto">
          <a:xfrm>
            <a:off x="1547813" y="508635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30" name="Text Box 174"/>
          <p:cNvSpPr txBox="1">
            <a:spLocks noChangeArrowheads="1"/>
          </p:cNvSpPr>
          <p:nvPr/>
        </p:nvSpPr>
        <p:spPr bwMode="auto">
          <a:xfrm>
            <a:off x="2339975" y="5589588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31" name="Text Box 175"/>
          <p:cNvSpPr txBox="1">
            <a:spLocks noChangeArrowheads="1"/>
          </p:cNvSpPr>
          <p:nvPr/>
        </p:nvSpPr>
        <p:spPr bwMode="auto">
          <a:xfrm>
            <a:off x="971550" y="5661025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32" name="Text Box 176"/>
          <p:cNvSpPr txBox="1">
            <a:spLocks noChangeArrowheads="1"/>
          </p:cNvSpPr>
          <p:nvPr/>
        </p:nvSpPr>
        <p:spPr bwMode="auto">
          <a:xfrm>
            <a:off x="611188" y="422116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33" name="Text Box 177"/>
          <p:cNvSpPr txBox="1">
            <a:spLocks noChangeArrowheads="1"/>
          </p:cNvSpPr>
          <p:nvPr/>
        </p:nvSpPr>
        <p:spPr bwMode="auto">
          <a:xfrm>
            <a:off x="2482850" y="4149725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34" name="Text Box 178"/>
          <p:cNvSpPr txBox="1">
            <a:spLocks noChangeArrowheads="1"/>
          </p:cNvSpPr>
          <p:nvPr/>
        </p:nvSpPr>
        <p:spPr bwMode="auto">
          <a:xfrm>
            <a:off x="2555875" y="50863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35" name="Text Box 179"/>
          <p:cNvSpPr txBox="1">
            <a:spLocks noChangeArrowheads="1"/>
          </p:cNvSpPr>
          <p:nvPr/>
        </p:nvSpPr>
        <p:spPr bwMode="auto">
          <a:xfrm>
            <a:off x="1116013" y="465296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336" name="Text Box 180"/>
          <p:cNvSpPr txBox="1">
            <a:spLocks noChangeArrowheads="1"/>
          </p:cNvSpPr>
          <p:nvPr/>
        </p:nvSpPr>
        <p:spPr bwMode="auto">
          <a:xfrm>
            <a:off x="3492500" y="4365625"/>
            <a:ext cx="17970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lang="en-GB" sz="2400" b="1"/>
              <a:t>Potassium 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2400" b="1"/>
              <a:t>(K)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2400" b="1"/>
              <a:t>Mpt 64</a:t>
            </a:r>
            <a:r>
              <a:rPr lang="en-US" sz="2400" b="1"/>
              <a:t>ºC</a:t>
            </a:r>
          </a:p>
        </p:txBody>
      </p:sp>
      <p:sp>
        <p:nvSpPr>
          <p:cNvPr id="10337" name="Text Box 181"/>
          <p:cNvSpPr txBox="1">
            <a:spLocks noChangeArrowheads="1"/>
          </p:cNvSpPr>
          <p:nvPr/>
        </p:nvSpPr>
        <p:spPr bwMode="auto">
          <a:xfrm>
            <a:off x="7056438" y="1052513"/>
            <a:ext cx="20875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lang="en-GB" sz="2400" b="1"/>
              <a:t>Magnesium 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2400" b="1"/>
              <a:t>(Mg)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2400" b="1"/>
              <a:t>Mpt 650</a:t>
            </a:r>
            <a:r>
              <a:rPr lang="en-US" sz="2400" b="1"/>
              <a:t>ºC</a:t>
            </a:r>
          </a:p>
        </p:txBody>
      </p:sp>
    </p:spTree>
    <p:extLst>
      <p:ext uri="{BB962C8B-B14F-4D97-AF65-F5344CB8AC3E}">
        <p14:creationId xmlns:p14="http://schemas.microsoft.com/office/powerpoint/2010/main" val="88959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541338" y="693738"/>
            <a:ext cx="935037" cy="539750"/>
            <a:chOff x="793" y="3475"/>
            <a:chExt cx="589" cy="340"/>
          </a:xfrm>
        </p:grpSpPr>
        <p:sp>
          <p:nvSpPr>
            <p:cNvPr id="11445" name="Oval 3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6" name="Text Box 4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1267" name="Group 5"/>
          <p:cNvGrpSpPr>
            <a:grpSpLocks/>
          </p:cNvGrpSpPr>
          <p:nvPr/>
        </p:nvGrpSpPr>
        <p:grpSpPr bwMode="auto">
          <a:xfrm>
            <a:off x="1117600" y="693738"/>
            <a:ext cx="935038" cy="539750"/>
            <a:chOff x="793" y="3475"/>
            <a:chExt cx="589" cy="340"/>
          </a:xfrm>
        </p:grpSpPr>
        <p:sp>
          <p:nvSpPr>
            <p:cNvPr id="11443" name="Oval 6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4" name="Text Box 7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1693863" y="693738"/>
            <a:ext cx="935037" cy="539750"/>
            <a:chOff x="793" y="3475"/>
            <a:chExt cx="589" cy="340"/>
          </a:xfrm>
        </p:grpSpPr>
        <p:sp>
          <p:nvSpPr>
            <p:cNvPr id="11441" name="Oval 9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2" name="Text Box 10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2270125" y="693738"/>
            <a:ext cx="935038" cy="539750"/>
            <a:chOff x="793" y="3475"/>
            <a:chExt cx="589" cy="340"/>
          </a:xfrm>
        </p:grpSpPr>
        <p:sp>
          <p:nvSpPr>
            <p:cNvPr id="11439" name="Oval 12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0" name="Text Box 13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1270" name="Group 14"/>
          <p:cNvGrpSpPr>
            <a:grpSpLocks/>
          </p:cNvGrpSpPr>
          <p:nvPr/>
        </p:nvGrpSpPr>
        <p:grpSpPr bwMode="auto">
          <a:xfrm>
            <a:off x="828675" y="1198563"/>
            <a:ext cx="935038" cy="539750"/>
            <a:chOff x="793" y="3475"/>
            <a:chExt cx="589" cy="340"/>
          </a:xfrm>
        </p:grpSpPr>
        <p:sp>
          <p:nvSpPr>
            <p:cNvPr id="11437" name="Oval 15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8" name="Text Box 16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1271" name="Group 17"/>
          <p:cNvGrpSpPr>
            <a:grpSpLocks/>
          </p:cNvGrpSpPr>
          <p:nvPr/>
        </p:nvGrpSpPr>
        <p:grpSpPr bwMode="auto">
          <a:xfrm>
            <a:off x="1404938" y="1198563"/>
            <a:ext cx="935037" cy="539750"/>
            <a:chOff x="793" y="3475"/>
            <a:chExt cx="589" cy="340"/>
          </a:xfrm>
        </p:grpSpPr>
        <p:sp>
          <p:nvSpPr>
            <p:cNvPr id="11435" name="Oval 18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6" name="Text Box 19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1272" name="Group 20"/>
          <p:cNvGrpSpPr>
            <a:grpSpLocks/>
          </p:cNvGrpSpPr>
          <p:nvPr/>
        </p:nvGrpSpPr>
        <p:grpSpPr bwMode="auto">
          <a:xfrm>
            <a:off x="1981200" y="1198563"/>
            <a:ext cx="935038" cy="539750"/>
            <a:chOff x="793" y="3475"/>
            <a:chExt cx="589" cy="340"/>
          </a:xfrm>
        </p:grpSpPr>
        <p:sp>
          <p:nvSpPr>
            <p:cNvPr id="11433" name="Oval 21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4" name="Text Box 22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1273" name="Group 23"/>
          <p:cNvGrpSpPr>
            <a:grpSpLocks/>
          </p:cNvGrpSpPr>
          <p:nvPr/>
        </p:nvGrpSpPr>
        <p:grpSpPr bwMode="auto">
          <a:xfrm>
            <a:off x="541338" y="1701800"/>
            <a:ext cx="935037" cy="539750"/>
            <a:chOff x="793" y="3475"/>
            <a:chExt cx="589" cy="340"/>
          </a:xfrm>
        </p:grpSpPr>
        <p:sp>
          <p:nvSpPr>
            <p:cNvPr id="11431" name="Oval 24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2" name="Text Box 25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1274" name="Group 26"/>
          <p:cNvGrpSpPr>
            <a:grpSpLocks/>
          </p:cNvGrpSpPr>
          <p:nvPr/>
        </p:nvGrpSpPr>
        <p:grpSpPr bwMode="auto">
          <a:xfrm>
            <a:off x="1117600" y="1701800"/>
            <a:ext cx="935038" cy="539750"/>
            <a:chOff x="793" y="3475"/>
            <a:chExt cx="589" cy="340"/>
          </a:xfrm>
        </p:grpSpPr>
        <p:sp>
          <p:nvSpPr>
            <p:cNvPr id="11429" name="Oval 27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0" name="Text Box 28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1275" name="Group 29"/>
          <p:cNvGrpSpPr>
            <a:grpSpLocks/>
          </p:cNvGrpSpPr>
          <p:nvPr/>
        </p:nvGrpSpPr>
        <p:grpSpPr bwMode="auto">
          <a:xfrm>
            <a:off x="1693863" y="1701800"/>
            <a:ext cx="935037" cy="539750"/>
            <a:chOff x="793" y="3475"/>
            <a:chExt cx="589" cy="340"/>
          </a:xfrm>
        </p:grpSpPr>
        <p:sp>
          <p:nvSpPr>
            <p:cNvPr id="11427" name="Oval 30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8" name="Text Box 31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1276" name="Group 32"/>
          <p:cNvGrpSpPr>
            <a:grpSpLocks/>
          </p:cNvGrpSpPr>
          <p:nvPr/>
        </p:nvGrpSpPr>
        <p:grpSpPr bwMode="auto">
          <a:xfrm>
            <a:off x="2270125" y="1701800"/>
            <a:ext cx="935038" cy="539750"/>
            <a:chOff x="793" y="3475"/>
            <a:chExt cx="589" cy="340"/>
          </a:xfrm>
        </p:grpSpPr>
        <p:sp>
          <p:nvSpPr>
            <p:cNvPr id="11425" name="Oval 33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6" name="Text Box 34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1277" name="Group 35"/>
          <p:cNvGrpSpPr>
            <a:grpSpLocks/>
          </p:cNvGrpSpPr>
          <p:nvPr/>
        </p:nvGrpSpPr>
        <p:grpSpPr bwMode="auto">
          <a:xfrm>
            <a:off x="828675" y="2206625"/>
            <a:ext cx="935038" cy="539750"/>
            <a:chOff x="793" y="3475"/>
            <a:chExt cx="589" cy="340"/>
          </a:xfrm>
        </p:grpSpPr>
        <p:sp>
          <p:nvSpPr>
            <p:cNvPr id="11423" name="Oval 36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4" name="Text Box 37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1278" name="Group 38"/>
          <p:cNvGrpSpPr>
            <a:grpSpLocks/>
          </p:cNvGrpSpPr>
          <p:nvPr/>
        </p:nvGrpSpPr>
        <p:grpSpPr bwMode="auto">
          <a:xfrm>
            <a:off x="1404938" y="2206625"/>
            <a:ext cx="935037" cy="539750"/>
            <a:chOff x="793" y="3475"/>
            <a:chExt cx="589" cy="340"/>
          </a:xfrm>
        </p:grpSpPr>
        <p:sp>
          <p:nvSpPr>
            <p:cNvPr id="11421" name="Oval 39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2" name="Text Box 40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grpSp>
        <p:nvGrpSpPr>
          <p:cNvPr id="11279" name="Group 41"/>
          <p:cNvGrpSpPr>
            <a:grpSpLocks/>
          </p:cNvGrpSpPr>
          <p:nvPr/>
        </p:nvGrpSpPr>
        <p:grpSpPr bwMode="auto">
          <a:xfrm>
            <a:off x="1981200" y="2206625"/>
            <a:ext cx="935038" cy="539750"/>
            <a:chOff x="793" y="3475"/>
            <a:chExt cx="589" cy="340"/>
          </a:xfrm>
        </p:grpSpPr>
        <p:sp>
          <p:nvSpPr>
            <p:cNvPr id="11419" name="Oval 42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0" name="Text Box 43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1"/>
                <a:t>  </a:t>
              </a:r>
              <a:r>
                <a:rPr lang="en-GB" sz="2800" b="1"/>
                <a:t>+</a:t>
              </a:r>
            </a:p>
          </p:txBody>
        </p:sp>
      </p:grpSp>
      <p:sp>
        <p:nvSpPr>
          <p:cNvPr id="11280" name="Text Box 44"/>
          <p:cNvSpPr txBox="1">
            <a:spLocks noChangeArrowheads="1"/>
          </p:cNvSpPr>
          <p:nvPr/>
        </p:nvSpPr>
        <p:spPr bwMode="auto">
          <a:xfrm>
            <a:off x="900113" y="69373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281" name="Text Box 45"/>
          <p:cNvSpPr txBox="1">
            <a:spLocks noChangeArrowheads="1"/>
          </p:cNvSpPr>
          <p:nvPr/>
        </p:nvSpPr>
        <p:spPr bwMode="auto">
          <a:xfrm>
            <a:off x="757238" y="105410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282" name="Text Box 46"/>
          <p:cNvSpPr txBox="1">
            <a:spLocks noChangeArrowheads="1"/>
          </p:cNvSpPr>
          <p:nvPr/>
        </p:nvSpPr>
        <p:spPr bwMode="auto">
          <a:xfrm>
            <a:off x="1044575" y="148590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283" name="Text Box 47"/>
          <p:cNvSpPr txBox="1">
            <a:spLocks noChangeArrowheads="1"/>
          </p:cNvSpPr>
          <p:nvPr/>
        </p:nvSpPr>
        <p:spPr bwMode="auto">
          <a:xfrm>
            <a:off x="684213" y="184626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284" name="Text Box 48"/>
          <p:cNvSpPr txBox="1">
            <a:spLocks noChangeArrowheads="1"/>
          </p:cNvSpPr>
          <p:nvPr/>
        </p:nvSpPr>
        <p:spPr bwMode="auto">
          <a:xfrm>
            <a:off x="1189038" y="213360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285" name="Text Box 49"/>
          <p:cNvSpPr txBox="1">
            <a:spLocks noChangeArrowheads="1"/>
          </p:cNvSpPr>
          <p:nvPr/>
        </p:nvSpPr>
        <p:spPr bwMode="auto">
          <a:xfrm>
            <a:off x="1620838" y="170180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286" name="Text Box 50"/>
          <p:cNvSpPr txBox="1">
            <a:spLocks noChangeArrowheads="1"/>
          </p:cNvSpPr>
          <p:nvPr/>
        </p:nvSpPr>
        <p:spPr bwMode="auto">
          <a:xfrm>
            <a:off x="1692275" y="981075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287" name="Text Box 51"/>
          <p:cNvSpPr txBox="1">
            <a:spLocks noChangeArrowheads="1"/>
          </p:cNvSpPr>
          <p:nvPr/>
        </p:nvSpPr>
        <p:spPr bwMode="auto">
          <a:xfrm>
            <a:off x="1981200" y="6207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288" name="Text Box 52"/>
          <p:cNvSpPr txBox="1">
            <a:spLocks noChangeArrowheads="1"/>
          </p:cNvSpPr>
          <p:nvPr/>
        </p:nvSpPr>
        <p:spPr bwMode="auto">
          <a:xfrm>
            <a:off x="2268538" y="11969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289" name="Text Box 53"/>
          <p:cNvSpPr txBox="1">
            <a:spLocks noChangeArrowheads="1"/>
          </p:cNvSpPr>
          <p:nvPr/>
        </p:nvSpPr>
        <p:spPr bwMode="auto">
          <a:xfrm>
            <a:off x="2341563" y="198913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290" name="Text Box 54"/>
          <p:cNvSpPr txBox="1">
            <a:spLocks noChangeArrowheads="1"/>
          </p:cNvSpPr>
          <p:nvPr/>
        </p:nvSpPr>
        <p:spPr bwMode="auto">
          <a:xfrm>
            <a:off x="2557463" y="134143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291" name="Text Box 55"/>
          <p:cNvSpPr txBox="1">
            <a:spLocks noChangeArrowheads="1"/>
          </p:cNvSpPr>
          <p:nvPr/>
        </p:nvSpPr>
        <p:spPr bwMode="auto">
          <a:xfrm>
            <a:off x="1836738" y="213360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292" name="Text Box 56"/>
          <p:cNvSpPr txBox="1">
            <a:spLocks noChangeArrowheads="1"/>
          </p:cNvSpPr>
          <p:nvPr/>
        </p:nvSpPr>
        <p:spPr bwMode="auto">
          <a:xfrm>
            <a:off x="2484438" y="5492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293" name="Text Box 57"/>
          <p:cNvSpPr txBox="1">
            <a:spLocks noChangeArrowheads="1"/>
          </p:cNvSpPr>
          <p:nvPr/>
        </p:nvSpPr>
        <p:spPr bwMode="auto">
          <a:xfrm>
            <a:off x="2052638" y="134143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294" name="Text Box 58"/>
          <p:cNvSpPr txBox="1">
            <a:spLocks noChangeArrowheads="1"/>
          </p:cNvSpPr>
          <p:nvPr/>
        </p:nvSpPr>
        <p:spPr bwMode="auto">
          <a:xfrm>
            <a:off x="3062288" y="1054100"/>
            <a:ext cx="179705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lang="en-GB" sz="2400" b="1"/>
              <a:t>Sodium 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2400" b="1"/>
              <a:t>(Na)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2400" b="1"/>
              <a:t>Mpt 98</a:t>
            </a:r>
            <a:r>
              <a:rPr lang="en-US" sz="2400" b="1"/>
              <a:t>ºC</a:t>
            </a:r>
          </a:p>
          <a:p>
            <a:pPr algn="l" eaLnBrk="1" hangingPunct="1">
              <a:spcBef>
                <a:spcPct val="10000"/>
              </a:spcBef>
            </a:pPr>
            <a:r>
              <a:rPr lang="en-US" sz="2400" b="1"/>
              <a:t>Con 0.218</a:t>
            </a:r>
          </a:p>
        </p:txBody>
      </p:sp>
      <p:grpSp>
        <p:nvGrpSpPr>
          <p:cNvPr id="11295" name="Group 59"/>
          <p:cNvGrpSpPr>
            <a:grpSpLocks/>
          </p:cNvGrpSpPr>
          <p:nvPr/>
        </p:nvGrpSpPr>
        <p:grpSpPr bwMode="auto">
          <a:xfrm>
            <a:off x="5146675" y="908050"/>
            <a:ext cx="720725" cy="431800"/>
            <a:chOff x="793" y="3475"/>
            <a:chExt cx="589" cy="340"/>
          </a:xfrm>
        </p:grpSpPr>
        <p:sp>
          <p:nvSpPr>
            <p:cNvPr id="11417" name="Oval 60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8" name="Text Box 61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1296" name="Group 62"/>
          <p:cNvGrpSpPr>
            <a:grpSpLocks/>
          </p:cNvGrpSpPr>
          <p:nvPr/>
        </p:nvGrpSpPr>
        <p:grpSpPr bwMode="auto">
          <a:xfrm>
            <a:off x="5580063" y="908050"/>
            <a:ext cx="720725" cy="431800"/>
            <a:chOff x="793" y="3475"/>
            <a:chExt cx="589" cy="340"/>
          </a:xfrm>
        </p:grpSpPr>
        <p:sp>
          <p:nvSpPr>
            <p:cNvPr id="11415" name="Oval 63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6" name="Text Box 64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1297" name="Group 65"/>
          <p:cNvGrpSpPr>
            <a:grpSpLocks/>
          </p:cNvGrpSpPr>
          <p:nvPr/>
        </p:nvGrpSpPr>
        <p:grpSpPr bwMode="auto">
          <a:xfrm>
            <a:off x="6010275" y="908050"/>
            <a:ext cx="720725" cy="431800"/>
            <a:chOff x="793" y="3475"/>
            <a:chExt cx="589" cy="340"/>
          </a:xfrm>
        </p:grpSpPr>
        <p:sp>
          <p:nvSpPr>
            <p:cNvPr id="11413" name="Oval 66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4" name="Text Box 67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1298" name="Group 68"/>
          <p:cNvGrpSpPr>
            <a:grpSpLocks/>
          </p:cNvGrpSpPr>
          <p:nvPr/>
        </p:nvGrpSpPr>
        <p:grpSpPr bwMode="auto">
          <a:xfrm>
            <a:off x="6443663" y="908050"/>
            <a:ext cx="720725" cy="431800"/>
            <a:chOff x="793" y="3475"/>
            <a:chExt cx="589" cy="340"/>
          </a:xfrm>
        </p:grpSpPr>
        <p:sp>
          <p:nvSpPr>
            <p:cNvPr id="11411" name="Oval 69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2" name="Text Box 70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1299" name="Group 71"/>
          <p:cNvGrpSpPr>
            <a:grpSpLocks/>
          </p:cNvGrpSpPr>
          <p:nvPr/>
        </p:nvGrpSpPr>
        <p:grpSpPr bwMode="auto">
          <a:xfrm>
            <a:off x="5364163" y="1268413"/>
            <a:ext cx="720725" cy="431800"/>
            <a:chOff x="793" y="3475"/>
            <a:chExt cx="589" cy="340"/>
          </a:xfrm>
        </p:grpSpPr>
        <p:sp>
          <p:nvSpPr>
            <p:cNvPr id="11409" name="Oval 72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0" name="Text Box 73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1300" name="Group 74"/>
          <p:cNvGrpSpPr>
            <a:grpSpLocks/>
          </p:cNvGrpSpPr>
          <p:nvPr/>
        </p:nvGrpSpPr>
        <p:grpSpPr bwMode="auto">
          <a:xfrm>
            <a:off x="5797550" y="1268413"/>
            <a:ext cx="720725" cy="431800"/>
            <a:chOff x="793" y="3475"/>
            <a:chExt cx="589" cy="340"/>
          </a:xfrm>
        </p:grpSpPr>
        <p:sp>
          <p:nvSpPr>
            <p:cNvPr id="11407" name="Oval 75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8" name="Text Box 76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1301" name="Group 77"/>
          <p:cNvGrpSpPr>
            <a:grpSpLocks/>
          </p:cNvGrpSpPr>
          <p:nvPr/>
        </p:nvGrpSpPr>
        <p:grpSpPr bwMode="auto">
          <a:xfrm>
            <a:off x="6227763" y="1268413"/>
            <a:ext cx="720725" cy="431800"/>
            <a:chOff x="793" y="3475"/>
            <a:chExt cx="589" cy="340"/>
          </a:xfrm>
        </p:grpSpPr>
        <p:sp>
          <p:nvSpPr>
            <p:cNvPr id="11405" name="Oval 78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6" name="Text Box 79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1302" name="Group 80"/>
          <p:cNvGrpSpPr>
            <a:grpSpLocks/>
          </p:cNvGrpSpPr>
          <p:nvPr/>
        </p:nvGrpSpPr>
        <p:grpSpPr bwMode="auto">
          <a:xfrm>
            <a:off x="5146675" y="1627188"/>
            <a:ext cx="720725" cy="431800"/>
            <a:chOff x="793" y="3475"/>
            <a:chExt cx="589" cy="340"/>
          </a:xfrm>
        </p:grpSpPr>
        <p:sp>
          <p:nvSpPr>
            <p:cNvPr id="11403" name="Oval 81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4" name="Text Box 82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1303" name="Group 83"/>
          <p:cNvGrpSpPr>
            <a:grpSpLocks/>
          </p:cNvGrpSpPr>
          <p:nvPr/>
        </p:nvGrpSpPr>
        <p:grpSpPr bwMode="auto">
          <a:xfrm>
            <a:off x="5580063" y="1627188"/>
            <a:ext cx="720725" cy="431800"/>
            <a:chOff x="793" y="3475"/>
            <a:chExt cx="589" cy="340"/>
          </a:xfrm>
        </p:grpSpPr>
        <p:sp>
          <p:nvSpPr>
            <p:cNvPr id="11401" name="Oval 84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2" name="Text Box 85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1304" name="Group 86"/>
          <p:cNvGrpSpPr>
            <a:grpSpLocks/>
          </p:cNvGrpSpPr>
          <p:nvPr/>
        </p:nvGrpSpPr>
        <p:grpSpPr bwMode="auto">
          <a:xfrm>
            <a:off x="6010275" y="1627188"/>
            <a:ext cx="720725" cy="431800"/>
            <a:chOff x="793" y="3475"/>
            <a:chExt cx="589" cy="340"/>
          </a:xfrm>
        </p:grpSpPr>
        <p:sp>
          <p:nvSpPr>
            <p:cNvPr id="11399" name="Oval 87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" name="Text Box 88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1305" name="Group 89"/>
          <p:cNvGrpSpPr>
            <a:grpSpLocks/>
          </p:cNvGrpSpPr>
          <p:nvPr/>
        </p:nvGrpSpPr>
        <p:grpSpPr bwMode="auto">
          <a:xfrm>
            <a:off x="6443663" y="1627188"/>
            <a:ext cx="720725" cy="431800"/>
            <a:chOff x="793" y="3475"/>
            <a:chExt cx="589" cy="340"/>
          </a:xfrm>
        </p:grpSpPr>
        <p:sp>
          <p:nvSpPr>
            <p:cNvPr id="11397" name="Oval 90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" name="Text Box 91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1306" name="Group 92"/>
          <p:cNvGrpSpPr>
            <a:grpSpLocks/>
          </p:cNvGrpSpPr>
          <p:nvPr/>
        </p:nvGrpSpPr>
        <p:grpSpPr bwMode="auto">
          <a:xfrm>
            <a:off x="5364163" y="1987550"/>
            <a:ext cx="720725" cy="431800"/>
            <a:chOff x="793" y="3475"/>
            <a:chExt cx="589" cy="340"/>
          </a:xfrm>
        </p:grpSpPr>
        <p:sp>
          <p:nvSpPr>
            <p:cNvPr id="11395" name="Oval 93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6" name="Text Box 94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1307" name="Group 95"/>
          <p:cNvGrpSpPr>
            <a:grpSpLocks/>
          </p:cNvGrpSpPr>
          <p:nvPr/>
        </p:nvGrpSpPr>
        <p:grpSpPr bwMode="auto">
          <a:xfrm>
            <a:off x="5797550" y="1987550"/>
            <a:ext cx="720725" cy="431800"/>
            <a:chOff x="793" y="3475"/>
            <a:chExt cx="589" cy="340"/>
          </a:xfrm>
        </p:grpSpPr>
        <p:sp>
          <p:nvSpPr>
            <p:cNvPr id="11393" name="Oval 96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4" name="Text Box 97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grpSp>
        <p:nvGrpSpPr>
          <p:cNvPr id="11308" name="Group 98"/>
          <p:cNvGrpSpPr>
            <a:grpSpLocks/>
          </p:cNvGrpSpPr>
          <p:nvPr/>
        </p:nvGrpSpPr>
        <p:grpSpPr bwMode="auto">
          <a:xfrm>
            <a:off x="6227763" y="1987550"/>
            <a:ext cx="720725" cy="431800"/>
            <a:chOff x="793" y="3475"/>
            <a:chExt cx="589" cy="340"/>
          </a:xfrm>
        </p:grpSpPr>
        <p:sp>
          <p:nvSpPr>
            <p:cNvPr id="11391" name="Oval 99"/>
            <p:cNvSpPr>
              <a:spLocks noChangeArrowheads="1"/>
            </p:cNvSpPr>
            <p:nvPr/>
          </p:nvSpPr>
          <p:spPr bwMode="auto">
            <a:xfrm>
              <a:off x="793" y="3475"/>
              <a:ext cx="353" cy="3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2" name="Text Box 100"/>
            <p:cNvSpPr txBox="1">
              <a:spLocks noChangeArrowheads="1"/>
            </p:cNvSpPr>
            <p:nvPr/>
          </p:nvSpPr>
          <p:spPr bwMode="auto">
            <a:xfrm>
              <a:off x="793" y="3475"/>
              <a:ext cx="58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000" b="1"/>
                <a:t>2+</a:t>
              </a:r>
            </a:p>
          </p:txBody>
        </p:sp>
      </p:grpSp>
      <p:sp>
        <p:nvSpPr>
          <p:cNvPr id="11309" name="Text Box 101"/>
          <p:cNvSpPr txBox="1">
            <a:spLocks noChangeArrowheads="1"/>
          </p:cNvSpPr>
          <p:nvPr/>
        </p:nvSpPr>
        <p:spPr bwMode="auto">
          <a:xfrm>
            <a:off x="5722938" y="97948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10" name="Text Box 102"/>
          <p:cNvSpPr txBox="1">
            <a:spLocks noChangeArrowheads="1"/>
          </p:cNvSpPr>
          <p:nvPr/>
        </p:nvSpPr>
        <p:spPr bwMode="auto">
          <a:xfrm>
            <a:off x="5435600" y="8366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11" name="Text Box 103"/>
          <p:cNvSpPr txBox="1">
            <a:spLocks noChangeArrowheads="1"/>
          </p:cNvSpPr>
          <p:nvPr/>
        </p:nvSpPr>
        <p:spPr bwMode="auto">
          <a:xfrm>
            <a:off x="5507038" y="126841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12" name="Text Box 104"/>
          <p:cNvSpPr txBox="1">
            <a:spLocks noChangeArrowheads="1"/>
          </p:cNvSpPr>
          <p:nvPr/>
        </p:nvSpPr>
        <p:spPr bwMode="auto">
          <a:xfrm>
            <a:off x="6156325" y="12684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13" name="Text Box 105"/>
          <p:cNvSpPr txBox="1">
            <a:spLocks noChangeArrowheads="1"/>
          </p:cNvSpPr>
          <p:nvPr/>
        </p:nvSpPr>
        <p:spPr bwMode="auto">
          <a:xfrm>
            <a:off x="6299200" y="1628775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14" name="Text Box 106"/>
          <p:cNvSpPr txBox="1">
            <a:spLocks noChangeArrowheads="1"/>
          </p:cNvSpPr>
          <p:nvPr/>
        </p:nvSpPr>
        <p:spPr bwMode="auto">
          <a:xfrm>
            <a:off x="5651500" y="17716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15" name="Text Box 107"/>
          <p:cNvSpPr txBox="1">
            <a:spLocks noChangeArrowheads="1"/>
          </p:cNvSpPr>
          <p:nvPr/>
        </p:nvSpPr>
        <p:spPr bwMode="auto">
          <a:xfrm>
            <a:off x="6156325" y="8366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16" name="Text Box 108"/>
          <p:cNvSpPr txBox="1">
            <a:spLocks noChangeArrowheads="1"/>
          </p:cNvSpPr>
          <p:nvPr/>
        </p:nvSpPr>
        <p:spPr bwMode="auto">
          <a:xfrm>
            <a:off x="5867400" y="12684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17" name="Text Box 109"/>
          <p:cNvSpPr txBox="1">
            <a:spLocks noChangeArrowheads="1"/>
          </p:cNvSpPr>
          <p:nvPr/>
        </p:nvSpPr>
        <p:spPr bwMode="auto">
          <a:xfrm>
            <a:off x="5291138" y="148431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18" name="Text Box 110"/>
          <p:cNvSpPr txBox="1">
            <a:spLocks noChangeArrowheads="1"/>
          </p:cNvSpPr>
          <p:nvPr/>
        </p:nvSpPr>
        <p:spPr bwMode="auto">
          <a:xfrm>
            <a:off x="5219700" y="9080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19" name="Text Box 111"/>
          <p:cNvSpPr txBox="1">
            <a:spLocks noChangeArrowheads="1"/>
          </p:cNvSpPr>
          <p:nvPr/>
        </p:nvSpPr>
        <p:spPr bwMode="auto">
          <a:xfrm>
            <a:off x="6083300" y="17716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20" name="Text Box 112"/>
          <p:cNvSpPr txBox="1">
            <a:spLocks noChangeArrowheads="1"/>
          </p:cNvSpPr>
          <p:nvPr/>
        </p:nvSpPr>
        <p:spPr bwMode="auto">
          <a:xfrm>
            <a:off x="6443663" y="97948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21" name="Text Box 113"/>
          <p:cNvSpPr txBox="1">
            <a:spLocks noChangeArrowheads="1"/>
          </p:cNvSpPr>
          <p:nvPr/>
        </p:nvSpPr>
        <p:spPr bwMode="auto">
          <a:xfrm>
            <a:off x="5364163" y="18446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22" name="Text Box 114"/>
          <p:cNvSpPr txBox="1">
            <a:spLocks noChangeArrowheads="1"/>
          </p:cNvSpPr>
          <p:nvPr/>
        </p:nvSpPr>
        <p:spPr bwMode="auto">
          <a:xfrm>
            <a:off x="6011863" y="14128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23" name="Text Box 115"/>
          <p:cNvSpPr txBox="1">
            <a:spLocks noChangeArrowheads="1"/>
          </p:cNvSpPr>
          <p:nvPr/>
        </p:nvSpPr>
        <p:spPr bwMode="auto">
          <a:xfrm>
            <a:off x="6156325" y="9080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24" name="Text Box 116"/>
          <p:cNvSpPr txBox="1">
            <a:spLocks noChangeArrowheads="1"/>
          </p:cNvSpPr>
          <p:nvPr/>
        </p:nvSpPr>
        <p:spPr bwMode="auto">
          <a:xfrm>
            <a:off x="5722938" y="547688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25" name="Text Box 117"/>
          <p:cNvSpPr txBox="1">
            <a:spLocks noChangeArrowheads="1"/>
          </p:cNvSpPr>
          <p:nvPr/>
        </p:nvSpPr>
        <p:spPr bwMode="auto">
          <a:xfrm>
            <a:off x="6011863" y="69215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26" name="Text Box 118"/>
          <p:cNvSpPr txBox="1">
            <a:spLocks noChangeArrowheads="1"/>
          </p:cNvSpPr>
          <p:nvPr/>
        </p:nvSpPr>
        <p:spPr bwMode="auto">
          <a:xfrm>
            <a:off x="6588125" y="11239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27" name="Text Box 119"/>
          <p:cNvSpPr txBox="1">
            <a:spLocks noChangeArrowheads="1"/>
          </p:cNvSpPr>
          <p:nvPr/>
        </p:nvSpPr>
        <p:spPr bwMode="auto">
          <a:xfrm>
            <a:off x="5146675" y="11239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28" name="Text Box 120"/>
          <p:cNvSpPr txBox="1">
            <a:spLocks noChangeArrowheads="1"/>
          </p:cNvSpPr>
          <p:nvPr/>
        </p:nvSpPr>
        <p:spPr bwMode="auto">
          <a:xfrm>
            <a:off x="5291138" y="105251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29" name="Text Box 121"/>
          <p:cNvSpPr txBox="1">
            <a:spLocks noChangeArrowheads="1"/>
          </p:cNvSpPr>
          <p:nvPr/>
        </p:nvSpPr>
        <p:spPr bwMode="auto">
          <a:xfrm>
            <a:off x="6588125" y="17716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30" name="Text Box 122"/>
          <p:cNvSpPr txBox="1">
            <a:spLocks noChangeArrowheads="1"/>
          </p:cNvSpPr>
          <p:nvPr/>
        </p:nvSpPr>
        <p:spPr bwMode="auto">
          <a:xfrm>
            <a:off x="5219700" y="17002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31" name="Text Box 123"/>
          <p:cNvSpPr txBox="1">
            <a:spLocks noChangeArrowheads="1"/>
          </p:cNvSpPr>
          <p:nvPr/>
        </p:nvSpPr>
        <p:spPr bwMode="auto">
          <a:xfrm>
            <a:off x="5938838" y="69215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grpSp>
        <p:nvGrpSpPr>
          <p:cNvPr id="11332" name="Group 124"/>
          <p:cNvGrpSpPr>
            <a:grpSpLocks/>
          </p:cNvGrpSpPr>
          <p:nvPr/>
        </p:nvGrpSpPr>
        <p:grpSpPr bwMode="auto">
          <a:xfrm>
            <a:off x="395288" y="4294188"/>
            <a:ext cx="1368425" cy="717550"/>
            <a:chOff x="2744" y="2614"/>
            <a:chExt cx="862" cy="452"/>
          </a:xfrm>
        </p:grpSpPr>
        <p:sp>
          <p:nvSpPr>
            <p:cNvPr id="11389" name="Oval 125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0" name="Text Box 126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1333" name="Group 127"/>
          <p:cNvGrpSpPr>
            <a:grpSpLocks/>
          </p:cNvGrpSpPr>
          <p:nvPr/>
        </p:nvGrpSpPr>
        <p:grpSpPr bwMode="auto">
          <a:xfrm>
            <a:off x="1116013" y="4294188"/>
            <a:ext cx="1368425" cy="717550"/>
            <a:chOff x="2744" y="2614"/>
            <a:chExt cx="862" cy="452"/>
          </a:xfrm>
        </p:grpSpPr>
        <p:sp>
          <p:nvSpPr>
            <p:cNvPr id="11387" name="Oval 128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8" name="Text Box 129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1334" name="Group 130"/>
          <p:cNvGrpSpPr>
            <a:grpSpLocks/>
          </p:cNvGrpSpPr>
          <p:nvPr/>
        </p:nvGrpSpPr>
        <p:grpSpPr bwMode="auto">
          <a:xfrm>
            <a:off x="1835150" y="4294188"/>
            <a:ext cx="1368425" cy="717550"/>
            <a:chOff x="2744" y="2614"/>
            <a:chExt cx="862" cy="452"/>
          </a:xfrm>
        </p:grpSpPr>
        <p:sp>
          <p:nvSpPr>
            <p:cNvPr id="11385" name="Oval 131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6" name="Text Box 132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1335" name="Group 133"/>
          <p:cNvGrpSpPr>
            <a:grpSpLocks/>
          </p:cNvGrpSpPr>
          <p:nvPr/>
        </p:nvGrpSpPr>
        <p:grpSpPr bwMode="auto">
          <a:xfrm>
            <a:off x="2555875" y="4294188"/>
            <a:ext cx="1368425" cy="717550"/>
            <a:chOff x="2744" y="2614"/>
            <a:chExt cx="862" cy="452"/>
          </a:xfrm>
        </p:grpSpPr>
        <p:sp>
          <p:nvSpPr>
            <p:cNvPr id="11383" name="Oval 134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4" name="Text Box 135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1336" name="Group 136"/>
          <p:cNvGrpSpPr>
            <a:grpSpLocks/>
          </p:cNvGrpSpPr>
          <p:nvPr/>
        </p:nvGrpSpPr>
        <p:grpSpPr bwMode="auto">
          <a:xfrm>
            <a:off x="755650" y="4941888"/>
            <a:ext cx="1368425" cy="717550"/>
            <a:chOff x="2744" y="2614"/>
            <a:chExt cx="862" cy="452"/>
          </a:xfrm>
        </p:grpSpPr>
        <p:sp>
          <p:nvSpPr>
            <p:cNvPr id="11381" name="Oval 137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2" name="Text Box 138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1337" name="Group 139"/>
          <p:cNvGrpSpPr>
            <a:grpSpLocks/>
          </p:cNvGrpSpPr>
          <p:nvPr/>
        </p:nvGrpSpPr>
        <p:grpSpPr bwMode="auto">
          <a:xfrm>
            <a:off x="1476375" y="4941888"/>
            <a:ext cx="1368425" cy="717550"/>
            <a:chOff x="2744" y="2614"/>
            <a:chExt cx="862" cy="452"/>
          </a:xfrm>
        </p:grpSpPr>
        <p:sp>
          <p:nvSpPr>
            <p:cNvPr id="11379" name="Oval 140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" name="Text Box 141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1338" name="Group 142"/>
          <p:cNvGrpSpPr>
            <a:grpSpLocks/>
          </p:cNvGrpSpPr>
          <p:nvPr/>
        </p:nvGrpSpPr>
        <p:grpSpPr bwMode="auto">
          <a:xfrm>
            <a:off x="2195513" y="4941888"/>
            <a:ext cx="1368425" cy="717550"/>
            <a:chOff x="2744" y="2614"/>
            <a:chExt cx="862" cy="452"/>
          </a:xfrm>
        </p:grpSpPr>
        <p:sp>
          <p:nvSpPr>
            <p:cNvPr id="11377" name="Oval 143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" name="Text Box 144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1339" name="Group 145"/>
          <p:cNvGrpSpPr>
            <a:grpSpLocks/>
          </p:cNvGrpSpPr>
          <p:nvPr/>
        </p:nvGrpSpPr>
        <p:grpSpPr bwMode="auto">
          <a:xfrm>
            <a:off x="395288" y="5589588"/>
            <a:ext cx="1368425" cy="717550"/>
            <a:chOff x="2744" y="2614"/>
            <a:chExt cx="862" cy="452"/>
          </a:xfrm>
        </p:grpSpPr>
        <p:sp>
          <p:nvSpPr>
            <p:cNvPr id="11375" name="Oval 146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" name="Text Box 147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1340" name="Group 148"/>
          <p:cNvGrpSpPr>
            <a:grpSpLocks/>
          </p:cNvGrpSpPr>
          <p:nvPr/>
        </p:nvGrpSpPr>
        <p:grpSpPr bwMode="auto">
          <a:xfrm>
            <a:off x="1116013" y="5589588"/>
            <a:ext cx="1368425" cy="717550"/>
            <a:chOff x="2744" y="2614"/>
            <a:chExt cx="862" cy="452"/>
          </a:xfrm>
        </p:grpSpPr>
        <p:sp>
          <p:nvSpPr>
            <p:cNvPr id="11373" name="Oval 149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" name="Text Box 150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1341" name="Group 151"/>
          <p:cNvGrpSpPr>
            <a:grpSpLocks/>
          </p:cNvGrpSpPr>
          <p:nvPr/>
        </p:nvGrpSpPr>
        <p:grpSpPr bwMode="auto">
          <a:xfrm>
            <a:off x="1835150" y="5589588"/>
            <a:ext cx="1368425" cy="717550"/>
            <a:chOff x="2744" y="2614"/>
            <a:chExt cx="862" cy="452"/>
          </a:xfrm>
        </p:grpSpPr>
        <p:sp>
          <p:nvSpPr>
            <p:cNvPr id="11371" name="Oval 152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2" name="Text Box 153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1342" name="Group 154"/>
          <p:cNvGrpSpPr>
            <a:grpSpLocks/>
          </p:cNvGrpSpPr>
          <p:nvPr/>
        </p:nvGrpSpPr>
        <p:grpSpPr bwMode="auto">
          <a:xfrm>
            <a:off x="2555875" y="5589588"/>
            <a:ext cx="1368425" cy="717550"/>
            <a:chOff x="2744" y="2614"/>
            <a:chExt cx="862" cy="452"/>
          </a:xfrm>
        </p:grpSpPr>
        <p:sp>
          <p:nvSpPr>
            <p:cNvPr id="11369" name="Oval 155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" name="Text Box 156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1343" name="Group 157"/>
          <p:cNvGrpSpPr>
            <a:grpSpLocks/>
          </p:cNvGrpSpPr>
          <p:nvPr/>
        </p:nvGrpSpPr>
        <p:grpSpPr bwMode="auto">
          <a:xfrm>
            <a:off x="755650" y="3644900"/>
            <a:ext cx="1368425" cy="717550"/>
            <a:chOff x="2744" y="2614"/>
            <a:chExt cx="862" cy="452"/>
          </a:xfrm>
        </p:grpSpPr>
        <p:sp>
          <p:nvSpPr>
            <p:cNvPr id="11367" name="Oval 158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" name="Text Box 159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1344" name="Group 160"/>
          <p:cNvGrpSpPr>
            <a:grpSpLocks/>
          </p:cNvGrpSpPr>
          <p:nvPr/>
        </p:nvGrpSpPr>
        <p:grpSpPr bwMode="auto">
          <a:xfrm>
            <a:off x="1476375" y="3644900"/>
            <a:ext cx="1368425" cy="717550"/>
            <a:chOff x="2744" y="2614"/>
            <a:chExt cx="862" cy="452"/>
          </a:xfrm>
        </p:grpSpPr>
        <p:sp>
          <p:nvSpPr>
            <p:cNvPr id="11365" name="Oval 161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6" name="Text Box 162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grpSp>
        <p:nvGrpSpPr>
          <p:cNvPr id="11345" name="Group 163"/>
          <p:cNvGrpSpPr>
            <a:grpSpLocks/>
          </p:cNvGrpSpPr>
          <p:nvPr/>
        </p:nvGrpSpPr>
        <p:grpSpPr bwMode="auto">
          <a:xfrm>
            <a:off x="2195513" y="3644900"/>
            <a:ext cx="1368425" cy="717550"/>
            <a:chOff x="2744" y="2614"/>
            <a:chExt cx="862" cy="452"/>
          </a:xfrm>
        </p:grpSpPr>
        <p:sp>
          <p:nvSpPr>
            <p:cNvPr id="11363" name="Oval 164"/>
            <p:cNvSpPr>
              <a:spLocks noChangeArrowheads="1"/>
            </p:cNvSpPr>
            <p:nvPr/>
          </p:nvSpPr>
          <p:spPr bwMode="auto">
            <a:xfrm>
              <a:off x="2744" y="2614"/>
              <a:ext cx="462" cy="4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4" name="Text Box 165"/>
            <p:cNvSpPr txBox="1">
              <a:spLocks noChangeArrowheads="1"/>
            </p:cNvSpPr>
            <p:nvPr/>
          </p:nvSpPr>
          <p:spPr bwMode="auto">
            <a:xfrm>
              <a:off x="2835" y="2659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2800" b="1"/>
                <a:t>+</a:t>
              </a:r>
            </a:p>
          </p:txBody>
        </p:sp>
      </p:grpSp>
      <p:sp>
        <p:nvSpPr>
          <p:cNvPr id="11346" name="Text Box 166"/>
          <p:cNvSpPr txBox="1">
            <a:spLocks noChangeArrowheads="1"/>
          </p:cNvSpPr>
          <p:nvPr/>
        </p:nvSpPr>
        <p:spPr bwMode="auto">
          <a:xfrm>
            <a:off x="1116013" y="436562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47" name="Text Box 167"/>
          <p:cNvSpPr txBox="1">
            <a:spLocks noChangeArrowheads="1"/>
          </p:cNvSpPr>
          <p:nvPr/>
        </p:nvSpPr>
        <p:spPr bwMode="auto">
          <a:xfrm>
            <a:off x="755650" y="386080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48" name="Text Box 168"/>
          <p:cNvSpPr txBox="1">
            <a:spLocks noChangeArrowheads="1"/>
          </p:cNvSpPr>
          <p:nvPr/>
        </p:nvSpPr>
        <p:spPr bwMode="auto">
          <a:xfrm>
            <a:off x="898525" y="5157788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49" name="Text Box 169"/>
          <p:cNvSpPr txBox="1">
            <a:spLocks noChangeArrowheads="1"/>
          </p:cNvSpPr>
          <p:nvPr/>
        </p:nvSpPr>
        <p:spPr bwMode="auto">
          <a:xfrm>
            <a:off x="2124075" y="4581525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50" name="Text Box 170"/>
          <p:cNvSpPr txBox="1">
            <a:spLocks noChangeArrowheads="1"/>
          </p:cNvSpPr>
          <p:nvPr/>
        </p:nvSpPr>
        <p:spPr bwMode="auto">
          <a:xfrm>
            <a:off x="1474788" y="400526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51" name="Text Box 171"/>
          <p:cNvSpPr txBox="1">
            <a:spLocks noChangeArrowheads="1"/>
          </p:cNvSpPr>
          <p:nvPr/>
        </p:nvSpPr>
        <p:spPr bwMode="auto">
          <a:xfrm>
            <a:off x="2124075" y="364490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52" name="Text Box 172"/>
          <p:cNvSpPr txBox="1">
            <a:spLocks noChangeArrowheads="1"/>
          </p:cNvSpPr>
          <p:nvPr/>
        </p:nvSpPr>
        <p:spPr bwMode="auto">
          <a:xfrm>
            <a:off x="1187450" y="342900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53" name="Text Box 173"/>
          <p:cNvSpPr txBox="1">
            <a:spLocks noChangeArrowheads="1"/>
          </p:cNvSpPr>
          <p:nvPr/>
        </p:nvSpPr>
        <p:spPr bwMode="auto">
          <a:xfrm>
            <a:off x="1547813" y="508635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54" name="Text Box 174"/>
          <p:cNvSpPr txBox="1">
            <a:spLocks noChangeArrowheads="1"/>
          </p:cNvSpPr>
          <p:nvPr/>
        </p:nvSpPr>
        <p:spPr bwMode="auto">
          <a:xfrm>
            <a:off x="2339975" y="5589588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55" name="Text Box 175"/>
          <p:cNvSpPr txBox="1">
            <a:spLocks noChangeArrowheads="1"/>
          </p:cNvSpPr>
          <p:nvPr/>
        </p:nvSpPr>
        <p:spPr bwMode="auto">
          <a:xfrm>
            <a:off x="971550" y="5661025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56" name="Text Box 176"/>
          <p:cNvSpPr txBox="1">
            <a:spLocks noChangeArrowheads="1"/>
          </p:cNvSpPr>
          <p:nvPr/>
        </p:nvSpPr>
        <p:spPr bwMode="auto">
          <a:xfrm>
            <a:off x="611188" y="422116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57" name="Text Box 177"/>
          <p:cNvSpPr txBox="1">
            <a:spLocks noChangeArrowheads="1"/>
          </p:cNvSpPr>
          <p:nvPr/>
        </p:nvSpPr>
        <p:spPr bwMode="auto">
          <a:xfrm>
            <a:off x="2482850" y="4149725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58" name="Text Box 178"/>
          <p:cNvSpPr txBox="1">
            <a:spLocks noChangeArrowheads="1"/>
          </p:cNvSpPr>
          <p:nvPr/>
        </p:nvSpPr>
        <p:spPr bwMode="auto">
          <a:xfrm>
            <a:off x="2555875" y="50863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59" name="Text Box 179"/>
          <p:cNvSpPr txBox="1">
            <a:spLocks noChangeArrowheads="1"/>
          </p:cNvSpPr>
          <p:nvPr/>
        </p:nvSpPr>
        <p:spPr bwMode="auto">
          <a:xfrm>
            <a:off x="1116013" y="465296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700" b="1"/>
              <a:t> </a:t>
            </a:r>
            <a:r>
              <a:rPr lang="en-GB" sz="2000" b="1">
                <a:solidFill>
                  <a:srgbClr val="FF0000"/>
                </a:solidFill>
              </a:rPr>
              <a:t>e</a:t>
            </a:r>
            <a:r>
              <a:rPr lang="en-GB" sz="32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360" name="Text Box 180"/>
          <p:cNvSpPr txBox="1">
            <a:spLocks noChangeArrowheads="1"/>
          </p:cNvSpPr>
          <p:nvPr/>
        </p:nvSpPr>
        <p:spPr bwMode="auto">
          <a:xfrm>
            <a:off x="3492500" y="4365625"/>
            <a:ext cx="179705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lang="en-GB" sz="2400" b="1"/>
              <a:t>Potassium 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2400" b="1"/>
              <a:t>(K)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2400" b="1"/>
              <a:t>Mpt 64</a:t>
            </a:r>
            <a:r>
              <a:rPr lang="en-US" sz="2400" b="1"/>
              <a:t>ºC</a:t>
            </a:r>
          </a:p>
          <a:p>
            <a:pPr algn="l" eaLnBrk="1" hangingPunct="1">
              <a:spcBef>
                <a:spcPct val="10000"/>
              </a:spcBef>
            </a:pPr>
            <a:r>
              <a:rPr lang="en-US" sz="2400" b="1"/>
              <a:t>Con 0.143</a:t>
            </a:r>
          </a:p>
        </p:txBody>
      </p:sp>
      <p:sp>
        <p:nvSpPr>
          <p:cNvPr id="11361" name="Text Box 181"/>
          <p:cNvSpPr txBox="1">
            <a:spLocks noChangeArrowheads="1"/>
          </p:cNvSpPr>
          <p:nvPr/>
        </p:nvSpPr>
        <p:spPr bwMode="auto">
          <a:xfrm>
            <a:off x="7056438" y="1052513"/>
            <a:ext cx="2087562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lang="en-GB" sz="2400" b="1"/>
              <a:t>Magnesium 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2400" b="1"/>
              <a:t>(Mg)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2400" b="1"/>
              <a:t>Mpt 650</a:t>
            </a:r>
            <a:r>
              <a:rPr lang="en-US" sz="2400" b="1"/>
              <a:t>ºC</a:t>
            </a:r>
          </a:p>
          <a:p>
            <a:pPr algn="l" eaLnBrk="1" hangingPunct="1">
              <a:spcBef>
                <a:spcPct val="10000"/>
              </a:spcBef>
            </a:pPr>
            <a:r>
              <a:rPr lang="en-US" sz="2400" b="1"/>
              <a:t>Con 0.224</a:t>
            </a:r>
          </a:p>
        </p:txBody>
      </p:sp>
      <p:sp>
        <p:nvSpPr>
          <p:cNvPr id="11362" name="Text Box 182"/>
          <p:cNvSpPr txBox="1">
            <a:spLocks noChangeArrowheads="1"/>
          </p:cNvSpPr>
          <p:nvPr/>
        </p:nvSpPr>
        <p:spPr bwMode="auto">
          <a:xfrm>
            <a:off x="5724525" y="3500438"/>
            <a:ext cx="34194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lang="en-GB" sz="1600" b="1"/>
              <a:t>Con = Electrical conductivity </a:t>
            </a:r>
          </a:p>
          <a:p>
            <a:pPr algn="l" eaLnBrk="1" hangingPunct="1">
              <a:spcBef>
                <a:spcPct val="10000"/>
              </a:spcBef>
            </a:pPr>
            <a:r>
              <a:rPr lang="en-GB" sz="1600" b="1"/>
              <a:t>(measured as 10</a:t>
            </a:r>
            <a:r>
              <a:rPr lang="en-GB" sz="1600" b="1" baseline="30000"/>
              <a:t>-8</a:t>
            </a:r>
            <a:r>
              <a:rPr lang="en-GB" sz="1600" b="1"/>
              <a:t> </a:t>
            </a:r>
            <a:r>
              <a:rPr lang="en-GB" sz="1600" b="1">
                <a:sym typeface="Symbol" charset="0"/>
              </a:rPr>
              <a:t></a:t>
            </a:r>
            <a:r>
              <a:rPr lang="en-GB" sz="1600" b="1" baseline="30000">
                <a:sym typeface="Symbol" charset="0"/>
              </a:rPr>
              <a:t>-1</a:t>
            </a:r>
            <a:r>
              <a:rPr lang="en-GB" sz="1600" b="1">
                <a:sym typeface="Symbol" charset="0"/>
              </a:rPr>
              <a:t>m</a:t>
            </a:r>
            <a:r>
              <a:rPr lang="en-GB" sz="1600" b="1" baseline="30000">
                <a:sym typeface="Symbol" charset="0"/>
              </a:rPr>
              <a:t>-1</a:t>
            </a:r>
            <a:r>
              <a:rPr lang="en-GB" sz="1600" b="1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21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869915"/>
              </p:ext>
            </p:extLst>
          </p:nvPr>
        </p:nvGraphicFramePr>
        <p:xfrm>
          <a:off x="282575" y="444501"/>
          <a:ext cx="8681913" cy="6036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4" name="Document" r:id="rId3" imgW="6912000" imgH="4799880" progId="Word.Document.12">
                  <p:embed/>
                </p:oleObj>
              </mc:Choice>
              <mc:Fallback>
                <p:oleObj name="Document" r:id="rId3" imgW="6912000" imgH="4799880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444501"/>
                        <a:ext cx="8681913" cy="6036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77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1763713" y="765175"/>
          <a:ext cx="4968875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Picture" r:id="rId3" imgW="2594272" imgH="2771473" progId="Word.Picture.8">
                  <p:embed/>
                </p:oleObj>
              </mc:Choice>
              <mc:Fallback>
                <p:oleObj name="Picture" r:id="rId3" imgW="2594272" imgH="2771473" progId="Word.Picture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765175"/>
                        <a:ext cx="4968875" cy="528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OHP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20713"/>
            <a:ext cx="8675688" cy="5157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G24_05ab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16" y="-2922589"/>
            <a:ext cx="9350664" cy="6639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949" y="23871"/>
            <a:ext cx="9129051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>
                <a:latin typeface="Tahoma" charset="0"/>
              </a:rPr>
              <a:t>SIMPLE MOLECULAR e.g. CH</a:t>
            </a:r>
            <a:r>
              <a:rPr lang="en-GB" sz="3600" b="1" baseline="-25000">
                <a:latin typeface="Tahoma" charset="0"/>
              </a:rPr>
              <a:t>4</a:t>
            </a:r>
            <a:r>
              <a:rPr lang="en-GB" sz="3600" b="1">
                <a:latin typeface="Tahoma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850361"/>
              </p:ext>
            </p:extLst>
          </p:nvPr>
        </p:nvGraphicFramePr>
        <p:xfrm>
          <a:off x="0" y="1412776"/>
          <a:ext cx="9436179" cy="4932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Document" r:id="rId3" imgW="6705353" imgH="3505071" progId="Word.Document.12">
                  <p:embed/>
                </p:oleObj>
              </mc:Choice>
              <mc:Fallback>
                <p:oleObj name="Document" r:id="rId3" imgW="6705353" imgH="3505071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776"/>
                        <a:ext cx="9436179" cy="49325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t="27402" r="35242" b="17793"/>
          <a:stretch>
            <a:fillRect/>
          </a:stretch>
        </p:blipFill>
        <p:spPr bwMode="auto">
          <a:xfrm>
            <a:off x="168275" y="908050"/>
            <a:ext cx="8964613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949" y="23871"/>
            <a:ext cx="9129051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>
                <a:latin typeface="Tahoma" charset="0"/>
              </a:rPr>
              <a:t>SIMPLE MOLECULAR e.g. CH</a:t>
            </a:r>
            <a:r>
              <a:rPr lang="en-GB" sz="3600" b="1" baseline="-25000">
                <a:latin typeface="Tahoma" charset="0"/>
              </a:rPr>
              <a:t>4</a:t>
            </a:r>
            <a:r>
              <a:rPr lang="en-GB" sz="3600" b="1">
                <a:latin typeface="Tahom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358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1118</Words>
  <Application>Microsoft Macintosh PowerPoint</Application>
  <PresentationFormat>On-screen Show (4:3)</PresentationFormat>
  <Paragraphs>429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Default Design</vt:lpstr>
      <vt:lpstr>1_Default Design</vt:lpstr>
      <vt:lpstr>Document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Chemsheets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Chemsheets</dc:creator>
  <cp:keywords/>
  <dc:description/>
  <cp:lastModifiedBy>Richard Grime</cp:lastModifiedBy>
  <cp:revision>81</cp:revision>
  <dcterms:created xsi:type="dcterms:W3CDTF">2005-01-26T08:32:28Z</dcterms:created>
  <dcterms:modified xsi:type="dcterms:W3CDTF">2018-03-16T08:27:32Z</dcterms:modified>
  <cp:category/>
</cp:coreProperties>
</file>