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70"/>
  </p:notesMasterIdLst>
  <p:handoutMasterIdLst>
    <p:handoutMasterId r:id="rId71"/>
  </p:handoutMasterIdLst>
  <p:sldIdLst>
    <p:sldId id="347" r:id="rId3"/>
    <p:sldId id="290" r:id="rId4"/>
    <p:sldId id="257" r:id="rId5"/>
    <p:sldId id="258" r:id="rId6"/>
    <p:sldId id="291" r:id="rId7"/>
    <p:sldId id="294" r:id="rId8"/>
    <p:sldId id="321" r:id="rId9"/>
    <p:sldId id="322" r:id="rId10"/>
    <p:sldId id="358" r:id="rId11"/>
    <p:sldId id="348" r:id="rId12"/>
    <p:sldId id="349" r:id="rId13"/>
    <p:sldId id="360" r:id="rId14"/>
    <p:sldId id="359" r:id="rId15"/>
    <p:sldId id="350" r:id="rId16"/>
    <p:sldId id="351" r:id="rId17"/>
    <p:sldId id="355" r:id="rId18"/>
    <p:sldId id="353" r:id="rId19"/>
    <p:sldId id="356" r:id="rId20"/>
    <p:sldId id="357" r:id="rId21"/>
    <p:sldId id="361" r:id="rId22"/>
    <p:sldId id="329" r:id="rId23"/>
    <p:sldId id="332" r:id="rId24"/>
    <p:sldId id="334" r:id="rId25"/>
    <p:sldId id="331" r:id="rId26"/>
    <p:sldId id="338" r:id="rId27"/>
    <p:sldId id="333" r:id="rId28"/>
    <p:sldId id="339" r:id="rId29"/>
    <p:sldId id="335" r:id="rId30"/>
    <p:sldId id="337" r:id="rId31"/>
    <p:sldId id="340" r:id="rId32"/>
    <p:sldId id="362" r:id="rId33"/>
    <p:sldId id="363" r:id="rId34"/>
    <p:sldId id="364" r:id="rId35"/>
    <p:sldId id="365" r:id="rId36"/>
    <p:sldId id="366" r:id="rId37"/>
    <p:sldId id="367" r:id="rId38"/>
    <p:sldId id="368" r:id="rId39"/>
    <p:sldId id="369" r:id="rId40"/>
    <p:sldId id="370" r:id="rId41"/>
    <p:sldId id="372" r:id="rId42"/>
    <p:sldId id="371" r:id="rId43"/>
    <p:sldId id="373" r:id="rId44"/>
    <p:sldId id="374" r:id="rId45"/>
    <p:sldId id="375" r:id="rId46"/>
    <p:sldId id="313" r:id="rId47"/>
    <p:sldId id="314" r:id="rId48"/>
    <p:sldId id="307" r:id="rId49"/>
    <p:sldId id="308" r:id="rId50"/>
    <p:sldId id="309" r:id="rId51"/>
    <p:sldId id="310" r:id="rId52"/>
    <p:sldId id="311" r:id="rId53"/>
    <p:sldId id="312" r:id="rId54"/>
    <p:sldId id="305" r:id="rId55"/>
    <p:sldId id="306" r:id="rId56"/>
    <p:sldId id="315" r:id="rId57"/>
    <p:sldId id="316" r:id="rId58"/>
    <p:sldId id="317" r:id="rId59"/>
    <p:sldId id="318" r:id="rId60"/>
    <p:sldId id="319" r:id="rId61"/>
    <p:sldId id="320" r:id="rId62"/>
    <p:sldId id="376" r:id="rId63"/>
    <p:sldId id="323" r:id="rId64"/>
    <p:sldId id="324" r:id="rId65"/>
    <p:sldId id="325" r:id="rId66"/>
    <p:sldId id="326" r:id="rId67"/>
    <p:sldId id="327" r:id="rId68"/>
    <p:sldId id="377" r:id="rId69"/>
  </p:sldIdLst>
  <p:sldSz cx="9144000" cy="6858000" type="screen4x3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854" autoAdjust="0"/>
  </p:normalViewPr>
  <p:slideViewPr>
    <p:cSldViewPr>
      <p:cViewPr varScale="1">
        <p:scale>
          <a:sx n="84" d="100"/>
          <a:sy n="84" d="100"/>
        </p:scale>
        <p:origin x="-9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63" Type="http://schemas.openxmlformats.org/officeDocument/2006/relationships/slide" Target="slides/slide61.xml"/><Relationship Id="rId64" Type="http://schemas.openxmlformats.org/officeDocument/2006/relationships/slide" Target="slides/slide62.xml"/><Relationship Id="rId65" Type="http://schemas.openxmlformats.org/officeDocument/2006/relationships/slide" Target="slides/slide63.xml"/><Relationship Id="rId66" Type="http://schemas.openxmlformats.org/officeDocument/2006/relationships/slide" Target="slides/slide64.xml"/><Relationship Id="rId67" Type="http://schemas.openxmlformats.org/officeDocument/2006/relationships/slide" Target="slides/slide65.xml"/><Relationship Id="rId68" Type="http://schemas.openxmlformats.org/officeDocument/2006/relationships/slide" Target="slides/slide66.xml"/><Relationship Id="rId69" Type="http://schemas.openxmlformats.org/officeDocument/2006/relationships/slide" Target="slides/slide67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slide" Target="slides/slide50.xml"/><Relationship Id="rId53" Type="http://schemas.openxmlformats.org/officeDocument/2006/relationships/slide" Target="slides/slide51.xml"/><Relationship Id="rId54" Type="http://schemas.openxmlformats.org/officeDocument/2006/relationships/slide" Target="slides/slide52.xml"/><Relationship Id="rId55" Type="http://schemas.openxmlformats.org/officeDocument/2006/relationships/slide" Target="slides/slide53.xml"/><Relationship Id="rId56" Type="http://schemas.openxmlformats.org/officeDocument/2006/relationships/slide" Target="slides/slide54.xml"/><Relationship Id="rId57" Type="http://schemas.openxmlformats.org/officeDocument/2006/relationships/slide" Target="slides/slide55.xml"/><Relationship Id="rId58" Type="http://schemas.openxmlformats.org/officeDocument/2006/relationships/slide" Target="slides/slide56.xml"/><Relationship Id="rId59" Type="http://schemas.openxmlformats.org/officeDocument/2006/relationships/slide" Target="slides/slide5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70" Type="http://schemas.openxmlformats.org/officeDocument/2006/relationships/notesMaster" Target="notesMasters/notesMaster1.xml"/><Relationship Id="rId71" Type="http://schemas.openxmlformats.org/officeDocument/2006/relationships/handoutMaster" Target="handoutMasters/handoutMaster1.xml"/><Relationship Id="rId72" Type="http://schemas.openxmlformats.org/officeDocument/2006/relationships/printerSettings" Target="printerSettings/printerSettings1.bin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73" Type="http://schemas.openxmlformats.org/officeDocument/2006/relationships/presProps" Target="presProps.xml"/><Relationship Id="rId74" Type="http://schemas.openxmlformats.org/officeDocument/2006/relationships/viewProps" Target="viewProps.xml"/><Relationship Id="rId75" Type="http://schemas.openxmlformats.org/officeDocument/2006/relationships/theme" Target="theme/theme1.xml"/><Relationship Id="rId76" Type="http://schemas.openxmlformats.org/officeDocument/2006/relationships/tableStyles" Target="tableStyles.xml"/><Relationship Id="rId60" Type="http://schemas.openxmlformats.org/officeDocument/2006/relationships/slide" Target="slides/slide58.xml"/><Relationship Id="rId61" Type="http://schemas.openxmlformats.org/officeDocument/2006/relationships/slide" Target="slides/slide59.xml"/><Relationship Id="rId62" Type="http://schemas.openxmlformats.org/officeDocument/2006/relationships/slide" Target="slides/slide60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ea typeface="+mn-ea"/>
              </a:defRPr>
            </a:lvl1pPr>
          </a:lstStyle>
          <a:p>
            <a:pPr>
              <a:defRPr/>
            </a:pPr>
            <a:r>
              <a:rPr lang="en-GB"/>
              <a:t>A2444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F63ED4-28EB-7547-95EA-E3D59E0BC638}" type="datetime1">
              <a:rPr lang="en-GB"/>
              <a:pPr/>
              <a:t>11/07/2015</a:t>
            </a:fld>
            <a:endParaRPr lang="en-GB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592150-3378-F64F-B055-2A4E95DA141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41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ea typeface="+mn-ea"/>
              </a:defRPr>
            </a:lvl1pPr>
          </a:lstStyle>
          <a:p>
            <a:pPr>
              <a:defRPr/>
            </a:pPr>
            <a:r>
              <a:rPr lang="en-GB"/>
              <a:t>A2444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69495C1-0E44-8E44-B3D6-558A551706B1}" type="datetime1">
              <a:rPr lang="en-GB"/>
              <a:pPr/>
              <a:t>11/07/2015</a:t>
            </a:fld>
            <a:endParaRPr lang="en-GB"/>
          </a:p>
        </p:txBody>
      </p:sp>
      <p:sp>
        <p:nvSpPr>
          <p:cNvPr id="727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95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95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8BC1BD1-68C6-404E-B59A-940A8CB213E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379984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</a:rPr>
              <a:t>Chemsheets AS006 (Electron arrangement)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123542F-4444-9A4F-AD83-3C4259FEF0A6}" type="datetime1">
              <a:rPr lang="en-GB">
                <a:solidFill>
                  <a:srgbClr val="000000"/>
                </a:solidFill>
              </a:rPr>
              <a:pPr eaLnBrk="1" hangingPunct="1"/>
              <a:t>11/07/2015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737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BC69328-14B7-B242-B818-7DB3E1D99F1E}" type="slidenum">
              <a:rPr lang="en-GB">
                <a:solidFill>
                  <a:srgbClr val="000000"/>
                </a:solidFill>
              </a:rPr>
              <a:pPr eaLnBrk="1" hangingPunct="1"/>
              <a:t>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7373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71F742-EACF-0C45-BB54-0FE843D751C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172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9B77B2-EA32-1E4B-8049-A01CDB46EEA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125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C7494C-D2C2-5943-9F0E-22590607053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426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C301FF-EE11-A64D-8D91-ADADBC69143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622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FE879A-6CC3-8346-9039-02AF3E1CBB0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8534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A9DC8-9F18-F240-94A9-8073D1AB45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726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364F5-A52C-0E46-8FBF-D5532BF0E9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7442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927FE9-4AC4-E946-BBF3-030B90DA93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0111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26DCA-F1D4-2049-BEC8-AB1611D84F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294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DDC7A1-802F-C742-AB96-59F048B39D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780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30759-C769-A849-8440-87C2E5C308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67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561657-B967-3C4D-B636-1A618A2A5CE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7277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6CAF51-60B4-4743-A5FE-356A1766E9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878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2E936-E02C-9743-8FCC-073B571FF0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62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3A8937-53DB-F643-BB33-3188E4A869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3653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F170B-4D3B-394D-962C-4A162F07A2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4914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DE93AA-6DCA-2846-84A8-0159916685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12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C814CA-FE22-5D48-BA43-78474232058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497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A93849-BB9A-1E4F-BB0A-4047875E43A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012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4BAF85-4F29-0642-89A9-D7153F81306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842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85D2C1-6351-0648-BB31-78EE418DFE6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825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65544B-5B5B-774E-A6BE-AC278332A77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387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296A49-6CB2-9143-98F8-7B31BD6DB96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628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AEDD59-6104-BE46-BEF6-781FEADC971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041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FA1677C-F39E-4341-B694-1E4CACD10AC3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B65306A6-70CC-6B45-AE95-328B49AB85A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1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png"/><Relationship Id="rId3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png"/><Relationship Id="rId3" Type="http://schemas.openxmlformats.org/officeDocument/2006/relationships/image" Target="../media/image2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png"/><Relationship Id="rId3" Type="http://schemas.openxmlformats.org/officeDocument/2006/relationships/image" Target="../media/image2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png"/><Relationship Id="rId3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0.png"/><Relationship Id="rId3" Type="http://schemas.openxmlformats.org/officeDocument/2006/relationships/image" Target="file://localhost/http/::www.aist.go.jp:RIODB:db004:img:ir:NIDA59922.gif%3Fsdbsno=1212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3.png"/><Relationship Id="rId3" Type="http://schemas.openxmlformats.org/officeDocument/2006/relationships/image" Target="file://localhost/http/::www.aist.go.jp:RIODB:db004:img:ir:NIDA4700.gif%3Fsdbsno=507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5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6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8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9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0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1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2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3.png"/><Relationship Id="rId3" Type="http://schemas.openxmlformats.org/officeDocument/2006/relationships/image" Target="../media/image4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3.png"/><Relationship Id="rId3" Type="http://schemas.openxmlformats.org/officeDocument/2006/relationships/image" Target="../media/image45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1.png"/><Relationship Id="rId3" Type="http://schemas.openxmlformats.org/officeDocument/2006/relationships/image" Target="../media/image46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4.png"/><Relationship Id="rId3" Type="http://schemas.openxmlformats.org/officeDocument/2006/relationships/image" Target="../media/image47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png"/><Relationship Id="rId3" Type="http://schemas.openxmlformats.org/officeDocument/2006/relationships/image" Target="../media/image48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1" Type="http://schemas.openxmlformats.org/officeDocument/2006/relationships/slide" Target="slide45.xml"/><Relationship Id="rId12" Type="http://schemas.openxmlformats.org/officeDocument/2006/relationships/slide" Target="slide46.xml"/><Relationship Id="rId13" Type="http://schemas.openxmlformats.org/officeDocument/2006/relationships/slide" Target="slide49.xml"/><Relationship Id="rId14" Type="http://schemas.openxmlformats.org/officeDocument/2006/relationships/slide" Target="slide48.xml"/><Relationship Id="rId15" Type="http://schemas.openxmlformats.org/officeDocument/2006/relationships/slide" Target="slide47.xml"/><Relationship Id="rId16" Type="http://schemas.openxmlformats.org/officeDocument/2006/relationships/slide" Target="slide50.xml"/><Relationship Id="rId17" Type="http://schemas.openxmlformats.org/officeDocument/2006/relationships/slide" Target="slide51.xml"/><Relationship Id="rId18" Type="http://schemas.openxmlformats.org/officeDocument/2006/relationships/slide" Target="slide52.xml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9.wmf"/><Relationship Id="rId3" Type="http://schemas.openxmlformats.org/officeDocument/2006/relationships/slide" Target="slide53.xml"/><Relationship Id="rId4" Type="http://schemas.openxmlformats.org/officeDocument/2006/relationships/slide" Target="slide54.xml"/><Relationship Id="rId5" Type="http://schemas.openxmlformats.org/officeDocument/2006/relationships/slide" Target="slide57.xml"/><Relationship Id="rId6" Type="http://schemas.openxmlformats.org/officeDocument/2006/relationships/slide" Target="slide56.xml"/><Relationship Id="rId7" Type="http://schemas.openxmlformats.org/officeDocument/2006/relationships/slide" Target="slide55.xml"/><Relationship Id="rId8" Type="http://schemas.openxmlformats.org/officeDocument/2006/relationships/slide" Target="slide58.xml"/><Relationship Id="rId9" Type="http://schemas.openxmlformats.org/officeDocument/2006/relationships/slide" Target="slide59.xml"/><Relationship Id="rId10" Type="http://schemas.openxmlformats.org/officeDocument/2006/relationships/slide" Target="slide60.xml"/></Relationships>
</file>

<file path=ppt/slides/_rels/slide46.xml.rels><?xml version="1.0" encoding="UTF-8" standalone="yes"?>
<Relationships xmlns="http://schemas.openxmlformats.org/package/2006/relationships"><Relationship Id="rId11" Type="http://schemas.openxmlformats.org/officeDocument/2006/relationships/slide" Target="slide45.xml"/><Relationship Id="rId12" Type="http://schemas.openxmlformats.org/officeDocument/2006/relationships/slide" Target="slide46.xml"/><Relationship Id="rId13" Type="http://schemas.openxmlformats.org/officeDocument/2006/relationships/slide" Target="slide49.xml"/><Relationship Id="rId14" Type="http://schemas.openxmlformats.org/officeDocument/2006/relationships/slide" Target="slide48.xml"/><Relationship Id="rId15" Type="http://schemas.openxmlformats.org/officeDocument/2006/relationships/slide" Target="slide47.xml"/><Relationship Id="rId16" Type="http://schemas.openxmlformats.org/officeDocument/2006/relationships/slide" Target="slide50.xml"/><Relationship Id="rId17" Type="http://schemas.openxmlformats.org/officeDocument/2006/relationships/slide" Target="slide51.xml"/><Relationship Id="rId18" Type="http://schemas.openxmlformats.org/officeDocument/2006/relationships/slide" Target="slide52.xml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0.wmf"/><Relationship Id="rId3" Type="http://schemas.openxmlformats.org/officeDocument/2006/relationships/slide" Target="slide53.xml"/><Relationship Id="rId4" Type="http://schemas.openxmlformats.org/officeDocument/2006/relationships/slide" Target="slide54.xml"/><Relationship Id="rId5" Type="http://schemas.openxmlformats.org/officeDocument/2006/relationships/slide" Target="slide57.xml"/><Relationship Id="rId6" Type="http://schemas.openxmlformats.org/officeDocument/2006/relationships/slide" Target="slide56.xml"/><Relationship Id="rId7" Type="http://schemas.openxmlformats.org/officeDocument/2006/relationships/slide" Target="slide55.xml"/><Relationship Id="rId8" Type="http://schemas.openxmlformats.org/officeDocument/2006/relationships/slide" Target="slide58.xml"/><Relationship Id="rId9" Type="http://schemas.openxmlformats.org/officeDocument/2006/relationships/slide" Target="slide59.xml"/><Relationship Id="rId10" Type="http://schemas.openxmlformats.org/officeDocument/2006/relationships/slide" Target="slide60.xml"/></Relationships>
</file>

<file path=ppt/slides/_rels/slide47.xml.rels><?xml version="1.0" encoding="UTF-8" standalone="yes"?>
<Relationships xmlns="http://schemas.openxmlformats.org/package/2006/relationships"><Relationship Id="rId11" Type="http://schemas.openxmlformats.org/officeDocument/2006/relationships/slide" Target="slide45.xml"/><Relationship Id="rId12" Type="http://schemas.openxmlformats.org/officeDocument/2006/relationships/slide" Target="slide46.xml"/><Relationship Id="rId13" Type="http://schemas.openxmlformats.org/officeDocument/2006/relationships/slide" Target="slide49.xml"/><Relationship Id="rId14" Type="http://schemas.openxmlformats.org/officeDocument/2006/relationships/slide" Target="slide48.xml"/><Relationship Id="rId15" Type="http://schemas.openxmlformats.org/officeDocument/2006/relationships/slide" Target="slide47.xml"/><Relationship Id="rId16" Type="http://schemas.openxmlformats.org/officeDocument/2006/relationships/slide" Target="slide50.xml"/><Relationship Id="rId17" Type="http://schemas.openxmlformats.org/officeDocument/2006/relationships/slide" Target="slide51.xml"/><Relationship Id="rId18" Type="http://schemas.openxmlformats.org/officeDocument/2006/relationships/slide" Target="slide52.xml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1.wmf"/><Relationship Id="rId3" Type="http://schemas.openxmlformats.org/officeDocument/2006/relationships/slide" Target="slide53.xml"/><Relationship Id="rId4" Type="http://schemas.openxmlformats.org/officeDocument/2006/relationships/slide" Target="slide54.xml"/><Relationship Id="rId5" Type="http://schemas.openxmlformats.org/officeDocument/2006/relationships/slide" Target="slide57.xml"/><Relationship Id="rId6" Type="http://schemas.openxmlformats.org/officeDocument/2006/relationships/slide" Target="slide56.xml"/><Relationship Id="rId7" Type="http://schemas.openxmlformats.org/officeDocument/2006/relationships/slide" Target="slide55.xml"/><Relationship Id="rId8" Type="http://schemas.openxmlformats.org/officeDocument/2006/relationships/slide" Target="slide58.xml"/><Relationship Id="rId9" Type="http://schemas.openxmlformats.org/officeDocument/2006/relationships/slide" Target="slide59.xml"/><Relationship Id="rId10" Type="http://schemas.openxmlformats.org/officeDocument/2006/relationships/slide" Target="slide60.xml"/></Relationships>
</file>

<file path=ppt/slides/_rels/slide48.xml.rels><?xml version="1.0" encoding="UTF-8" standalone="yes"?>
<Relationships xmlns="http://schemas.openxmlformats.org/package/2006/relationships"><Relationship Id="rId11" Type="http://schemas.openxmlformats.org/officeDocument/2006/relationships/slide" Target="slide45.xml"/><Relationship Id="rId12" Type="http://schemas.openxmlformats.org/officeDocument/2006/relationships/slide" Target="slide46.xml"/><Relationship Id="rId13" Type="http://schemas.openxmlformats.org/officeDocument/2006/relationships/slide" Target="slide49.xml"/><Relationship Id="rId14" Type="http://schemas.openxmlformats.org/officeDocument/2006/relationships/slide" Target="slide48.xml"/><Relationship Id="rId15" Type="http://schemas.openxmlformats.org/officeDocument/2006/relationships/slide" Target="slide47.xml"/><Relationship Id="rId16" Type="http://schemas.openxmlformats.org/officeDocument/2006/relationships/slide" Target="slide50.xml"/><Relationship Id="rId17" Type="http://schemas.openxmlformats.org/officeDocument/2006/relationships/slide" Target="slide51.xml"/><Relationship Id="rId18" Type="http://schemas.openxmlformats.org/officeDocument/2006/relationships/slide" Target="slide52.xml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2.wmf"/><Relationship Id="rId3" Type="http://schemas.openxmlformats.org/officeDocument/2006/relationships/slide" Target="slide53.xml"/><Relationship Id="rId4" Type="http://schemas.openxmlformats.org/officeDocument/2006/relationships/slide" Target="slide54.xml"/><Relationship Id="rId5" Type="http://schemas.openxmlformats.org/officeDocument/2006/relationships/slide" Target="slide57.xml"/><Relationship Id="rId6" Type="http://schemas.openxmlformats.org/officeDocument/2006/relationships/slide" Target="slide56.xml"/><Relationship Id="rId7" Type="http://schemas.openxmlformats.org/officeDocument/2006/relationships/slide" Target="slide55.xml"/><Relationship Id="rId8" Type="http://schemas.openxmlformats.org/officeDocument/2006/relationships/slide" Target="slide58.xml"/><Relationship Id="rId9" Type="http://schemas.openxmlformats.org/officeDocument/2006/relationships/slide" Target="slide59.xml"/><Relationship Id="rId10" Type="http://schemas.openxmlformats.org/officeDocument/2006/relationships/slide" Target="slide60.xml"/></Relationships>
</file>

<file path=ppt/slides/_rels/slide49.xml.rels><?xml version="1.0" encoding="UTF-8" standalone="yes"?>
<Relationships xmlns="http://schemas.openxmlformats.org/package/2006/relationships"><Relationship Id="rId11" Type="http://schemas.openxmlformats.org/officeDocument/2006/relationships/slide" Target="slide45.xml"/><Relationship Id="rId12" Type="http://schemas.openxmlformats.org/officeDocument/2006/relationships/slide" Target="slide46.xml"/><Relationship Id="rId13" Type="http://schemas.openxmlformats.org/officeDocument/2006/relationships/slide" Target="slide49.xml"/><Relationship Id="rId14" Type="http://schemas.openxmlformats.org/officeDocument/2006/relationships/slide" Target="slide48.xml"/><Relationship Id="rId15" Type="http://schemas.openxmlformats.org/officeDocument/2006/relationships/slide" Target="slide47.xml"/><Relationship Id="rId16" Type="http://schemas.openxmlformats.org/officeDocument/2006/relationships/slide" Target="slide50.xml"/><Relationship Id="rId17" Type="http://schemas.openxmlformats.org/officeDocument/2006/relationships/slide" Target="slide51.xml"/><Relationship Id="rId18" Type="http://schemas.openxmlformats.org/officeDocument/2006/relationships/slide" Target="slide52.xml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3.wmf"/><Relationship Id="rId3" Type="http://schemas.openxmlformats.org/officeDocument/2006/relationships/slide" Target="slide53.xml"/><Relationship Id="rId4" Type="http://schemas.openxmlformats.org/officeDocument/2006/relationships/slide" Target="slide54.xml"/><Relationship Id="rId5" Type="http://schemas.openxmlformats.org/officeDocument/2006/relationships/slide" Target="slide57.xml"/><Relationship Id="rId6" Type="http://schemas.openxmlformats.org/officeDocument/2006/relationships/slide" Target="slide56.xml"/><Relationship Id="rId7" Type="http://schemas.openxmlformats.org/officeDocument/2006/relationships/slide" Target="slide55.xml"/><Relationship Id="rId8" Type="http://schemas.openxmlformats.org/officeDocument/2006/relationships/slide" Target="slide58.xml"/><Relationship Id="rId9" Type="http://schemas.openxmlformats.org/officeDocument/2006/relationships/slide" Target="slide59.xml"/><Relationship Id="rId10" Type="http://schemas.openxmlformats.org/officeDocument/2006/relationships/slide" Target="slide6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4" Type="http://schemas.openxmlformats.org/officeDocument/2006/relationships/image" Target="../media/image6.gif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gif"/></Relationships>
</file>

<file path=ppt/slides/_rels/slide50.xml.rels><?xml version="1.0" encoding="UTF-8" standalone="yes"?>
<Relationships xmlns="http://schemas.openxmlformats.org/package/2006/relationships"><Relationship Id="rId11" Type="http://schemas.openxmlformats.org/officeDocument/2006/relationships/slide" Target="slide45.xml"/><Relationship Id="rId12" Type="http://schemas.openxmlformats.org/officeDocument/2006/relationships/slide" Target="slide46.xml"/><Relationship Id="rId13" Type="http://schemas.openxmlformats.org/officeDocument/2006/relationships/slide" Target="slide49.xml"/><Relationship Id="rId14" Type="http://schemas.openxmlformats.org/officeDocument/2006/relationships/slide" Target="slide48.xml"/><Relationship Id="rId15" Type="http://schemas.openxmlformats.org/officeDocument/2006/relationships/slide" Target="slide47.xml"/><Relationship Id="rId16" Type="http://schemas.openxmlformats.org/officeDocument/2006/relationships/slide" Target="slide50.xml"/><Relationship Id="rId17" Type="http://schemas.openxmlformats.org/officeDocument/2006/relationships/slide" Target="slide51.xml"/><Relationship Id="rId18" Type="http://schemas.openxmlformats.org/officeDocument/2006/relationships/slide" Target="slide52.xml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4.wmf"/><Relationship Id="rId3" Type="http://schemas.openxmlformats.org/officeDocument/2006/relationships/slide" Target="slide53.xml"/><Relationship Id="rId4" Type="http://schemas.openxmlformats.org/officeDocument/2006/relationships/slide" Target="slide54.xml"/><Relationship Id="rId5" Type="http://schemas.openxmlformats.org/officeDocument/2006/relationships/slide" Target="slide57.xml"/><Relationship Id="rId6" Type="http://schemas.openxmlformats.org/officeDocument/2006/relationships/slide" Target="slide56.xml"/><Relationship Id="rId7" Type="http://schemas.openxmlformats.org/officeDocument/2006/relationships/slide" Target="slide55.xml"/><Relationship Id="rId8" Type="http://schemas.openxmlformats.org/officeDocument/2006/relationships/slide" Target="slide58.xml"/><Relationship Id="rId9" Type="http://schemas.openxmlformats.org/officeDocument/2006/relationships/slide" Target="slide59.xml"/><Relationship Id="rId10" Type="http://schemas.openxmlformats.org/officeDocument/2006/relationships/slide" Target="slide60.xml"/></Relationships>
</file>

<file path=ppt/slides/_rels/slide51.xml.rels><?xml version="1.0" encoding="UTF-8" standalone="yes"?>
<Relationships xmlns="http://schemas.openxmlformats.org/package/2006/relationships"><Relationship Id="rId11" Type="http://schemas.openxmlformats.org/officeDocument/2006/relationships/slide" Target="slide45.xml"/><Relationship Id="rId12" Type="http://schemas.openxmlformats.org/officeDocument/2006/relationships/slide" Target="slide46.xml"/><Relationship Id="rId13" Type="http://schemas.openxmlformats.org/officeDocument/2006/relationships/slide" Target="slide49.xml"/><Relationship Id="rId14" Type="http://schemas.openxmlformats.org/officeDocument/2006/relationships/slide" Target="slide48.xml"/><Relationship Id="rId15" Type="http://schemas.openxmlformats.org/officeDocument/2006/relationships/slide" Target="slide47.xml"/><Relationship Id="rId16" Type="http://schemas.openxmlformats.org/officeDocument/2006/relationships/slide" Target="slide50.xml"/><Relationship Id="rId17" Type="http://schemas.openxmlformats.org/officeDocument/2006/relationships/slide" Target="slide51.xml"/><Relationship Id="rId18" Type="http://schemas.openxmlformats.org/officeDocument/2006/relationships/slide" Target="slide52.xml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5.wmf"/><Relationship Id="rId3" Type="http://schemas.openxmlformats.org/officeDocument/2006/relationships/slide" Target="slide53.xml"/><Relationship Id="rId4" Type="http://schemas.openxmlformats.org/officeDocument/2006/relationships/slide" Target="slide54.xml"/><Relationship Id="rId5" Type="http://schemas.openxmlformats.org/officeDocument/2006/relationships/slide" Target="slide57.xml"/><Relationship Id="rId6" Type="http://schemas.openxmlformats.org/officeDocument/2006/relationships/slide" Target="slide56.xml"/><Relationship Id="rId7" Type="http://schemas.openxmlformats.org/officeDocument/2006/relationships/slide" Target="slide55.xml"/><Relationship Id="rId8" Type="http://schemas.openxmlformats.org/officeDocument/2006/relationships/slide" Target="slide58.xml"/><Relationship Id="rId9" Type="http://schemas.openxmlformats.org/officeDocument/2006/relationships/slide" Target="slide59.xml"/><Relationship Id="rId10" Type="http://schemas.openxmlformats.org/officeDocument/2006/relationships/slide" Target="slide60.xml"/></Relationships>
</file>

<file path=ppt/slides/_rels/slide52.xml.rels><?xml version="1.0" encoding="UTF-8" standalone="yes"?>
<Relationships xmlns="http://schemas.openxmlformats.org/package/2006/relationships"><Relationship Id="rId11" Type="http://schemas.openxmlformats.org/officeDocument/2006/relationships/slide" Target="slide45.xml"/><Relationship Id="rId12" Type="http://schemas.openxmlformats.org/officeDocument/2006/relationships/slide" Target="slide46.xml"/><Relationship Id="rId13" Type="http://schemas.openxmlformats.org/officeDocument/2006/relationships/slide" Target="slide49.xml"/><Relationship Id="rId14" Type="http://schemas.openxmlformats.org/officeDocument/2006/relationships/slide" Target="slide48.xml"/><Relationship Id="rId15" Type="http://schemas.openxmlformats.org/officeDocument/2006/relationships/slide" Target="slide47.xml"/><Relationship Id="rId16" Type="http://schemas.openxmlformats.org/officeDocument/2006/relationships/slide" Target="slide50.xml"/><Relationship Id="rId17" Type="http://schemas.openxmlformats.org/officeDocument/2006/relationships/slide" Target="slide51.xml"/><Relationship Id="rId18" Type="http://schemas.openxmlformats.org/officeDocument/2006/relationships/slide" Target="slide52.xml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6.wmf"/><Relationship Id="rId3" Type="http://schemas.openxmlformats.org/officeDocument/2006/relationships/slide" Target="slide53.xml"/><Relationship Id="rId4" Type="http://schemas.openxmlformats.org/officeDocument/2006/relationships/slide" Target="slide54.xml"/><Relationship Id="rId5" Type="http://schemas.openxmlformats.org/officeDocument/2006/relationships/slide" Target="slide57.xml"/><Relationship Id="rId6" Type="http://schemas.openxmlformats.org/officeDocument/2006/relationships/slide" Target="slide56.xml"/><Relationship Id="rId7" Type="http://schemas.openxmlformats.org/officeDocument/2006/relationships/slide" Target="slide55.xml"/><Relationship Id="rId8" Type="http://schemas.openxmlformats.org/officeDocument/2006/relationships/slide" Target="slide58.xml"/><Relationship Id="rId9" Type="http://schemas.openxmlformats.org/officeDocument/2006/relationships/slide" Target="slide59.xml"/><Relationship Id="rId10" Type="http://schemas.openxmlformats.org/officeDocument/2006/relationships/slide" Target="slide60.xml"/></Relationships>
</file>

<file path=ppt/slides/_rels/slide53.xml.rels><?xml version="1.0" encoding="UTF-8" standalone="yes"?>
<Relationships xmlns="http://schemas.openxmlformats.org/package/2006/relationships"><Relationship Id="rId11" Type="http://schemas.openxmlformats.org/officeDocument/2006/relationships/slide" Target="slide60.xml"/><Relationship Id="rId12" Type="http://schemas.openxmlformats.org/officeDocument/2006/relationships/slide" Target="slide45.xml"/><Relationship Id="rId13" Type="http://schemas.openxmlformats.org/officeDocument/2006/relationships/slide" Target="slide46.xml"/><Relationship Id="rId14" Type="http://schemas.openxmlformats.org/officeDocument/2006/relationships/slide" Target="slide49.xml"/><Relationship Id="rId15" Type="http://schemas.openxmlformats.org/officeDocument/2006/relationships/slide" Target="slide48.xml"/><Relationship Id="rId16" Type="http://schemas.openxmlformats.org/officeDocument/2006/relationships/slide" Target="slide47.xml"/><Relationship Id="rId17" Type="http://schemas.openxmlformats.org/officeDocument/2006/relationships/slide" Target="slide50.xml"/><Relationship Id="rId18" Type="http://schemas.openxmlformats.org/officeDocument/2006/relationships/slide" Target="slide51.xml"/><Relationship Id="rId19" Type="http://schemas.openxmlformats.org/officeDocument/2006/relationships/slide" Target="slide52.xml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9.wmf"/><Relationship Id="rId3" Type="http://schemas.openxmlformats.org/officeDocument/2006/relationships/image" Target="../media/image57.wmf"/><Relationship Id="rId4" Type="http://schemas.openxmlformats.org/officeDocument/2006/relationships/slide" Target="slide53.xml"/><Relationship Id="rId5" Type="http://schemas.openxmlformats.org/officeDocument/2006/relationships/slide" Target="slide54.xml"/><Relationship Id="rId6" Type="http://schemas.openxmlformats.org/officeDocument/2006/relationships/slide" Target="slide57.xml"/><Relationship Id="rId7" Type="http://schemas.openxmlformats.org/officeDocument/2006/relationships/slide" Target="slide56.xml"/><Relationship Id="rId8" Type="http://schemas.openxmlformats.org/officeDocument/2006/relationships/slide" Target="slide55.xml"/><Relationship Id="rId9" Type="http://schemas.openxmlformats.org/officeDocument/2006/relationships/slide" Target="slide58.xml"/><Relationship Id="rId10" Type="http://schemas.openxmlformats.org/officeDocument/2006/relationships/slide" Target="slide59.xml"/></Relationships>
</file>

<file path=ppt/slides/_rels/slide54.xml.rels><?xml version="1.0" encoding="UTF-8" standalone="yes"?>
<Relationships xmlns="http://schemas.openxmlformats.org/package/2006/relationships"><Relationship Id="rId11" Type="http://schemas.openxmlformats.org/officeDocument/2006/relationships/slide" Target="slide60.xml"/><Relationship Id="rId12" Type="http://schemas.openxmlformats.org/officeDocument/2006/relationships/slide" Target="slide45.xml"/><Relationship Id="rId13" Type="http://schemas.openxmlformats.org/officeDocument/2006/relationships/slide" Target="slide46.xml"/><Relationship Id="rId14" Type="http://schemas.openxmlformats.org/officeDocument/2006/relationships/slide" Target="slide49.xml"/><Relationship Id="rId15" Type="http://schemas.openxmlformats.org/officeDocument/2006/relationships/slide" Target="slide48.xml"/><Relationship Id="rId16" Type="http://schemas.openxmlformats.org/officeDocument/2006/relationships/slide" Target="slide47.xml"/><Relationship Id="rId17" Type="http://schemas.openxmlformats.org/officeDocument/2006/relationships/slide" Target="slide50.xml"/><Relationship Id="rId18" Type="http://schemas.openxmlformats.org/officeDocument/2006/relationships/slide" Target="slide51.xml"/><Relationship Id="rId19" Type="http://schemas.openxmlformats.org/officeDocument/2006/relationships/slide" Target="slide52.xml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0.wmf"/><Relationship Id="rId3" Type="http://schemas.openxmlformats.org/officeDocument/2006/relationships/image" Target="../media/image58.wmf"/><Relationship Id="rId4" Type="http://schemas.openxmlformats.org/officeDocument/2006/relationships/slide" Target="slide53.xml"/><Relationship Id="rId5" Type="http://schemas.openxmlformats.org/officeDocument/2006/relationships/slide" Target="slide54.xml"/><Relationship Id="rId6" Type="http://schemas.openxmlformats.org/officeDocument/2006/relationships/slide" Target="slide57.xml"/><Relationship Id="rId7" Type="http://schemas.openxmlformats.org/officeDocument/2006/relationships/slide" Target="slide56.xml"/><Relationship Id="rId8" Type="http://schemas.openxmlformats.org/officeDocument/2006/relationships/slide" Target="slide55.xml"/><Relationship Id="rId9" Type="http://schemas.openxmlformats.org/officeDocument/2006/relationships/slide" Target="slide58.xml"/><Relationship Id="rId10" Type="http://schemas.openxmlformats.org/officeDocument/2006/relationships/slide" Target="slide59.xml"/></Relationships>
</file>

<file path=ppt/slides/_rels/slide55.xml.rels><?xml version="1.0" encoding="UTF-8" standalone="yes"?>
<Relationships xmlns="http://schemas.openxmlformats.org/package/2006/relationships"><Relationship Id="rId11" Type="http://schemas.openxmlformats.org/officeDocument/2006/relationships/slide" Target="slide60.xml"/><Relationship Id="rId12" Type="http://schemas.openxmlformats.org/officeDocument/2006/relationships/slide" Target="slide45.xml"/><Relationship Id="rId13" Type="http://schemas.openxmlformats.org/officeDocument/2006/relationships/slide" Target="slide46.xml"/><Relationship Id="rId14" Type="http://schemas.openxmlformats.org/officeDocument/2006/relationships/slide" Target="slide49.xml"/><Relationship Id="rId15" Type="http://schemas.openxmlformats.org/officeDocument/2006/relationships/slide" Target="slide48.xml"/><Relationship Id="rId16" Type="http://schemas.openxmlformats.org/officeDocument/2006/relationships/slide" Target="slide47.xml"/><Relationship Id="rId17" Type="http://schemas.openxmlformats.org/officeDocument/2006/relationships/slide" Target="slide50.xml"/><Relationship Id="rId18" Type="http://schemas.openxmlformats.org/officeDocument/2006/relationships/slide" Target="slide51.xml"/><Relationship Id="rId19" Type="http://schemas.openxmlformats.org/officeDocument/2006/relationships/slide" Target="slide52.xml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1.wmf"/><Relationship Id="rId3" Type="http://schemas.openxmlformats.org/officeDocument/2006/relationships/image" Target="../media/image59.wmf"/><Relationship Id="rId4" Type="http://schemas.openxmlformats.org/officeDocument/2006/relationships/slide" Target="slide53.xml"/><Relationship Id="rId5" Type="http://schemas.openxmlformats.org/officeDocument/2006/relationships/slide" Target="slide54.xml"/><Relationship Id="rId6" Type="http://schemas.openxmlformats.org/officeDocument/2006/relationships/slide" Target="slide57.xml"/><Relationship Id="rId7" Type="http://schemas.openxmlformats.org/officeDocument/2006/relationships/slide" Target="slide56.xml"/><Relationship Id="rId8" Type="http://schemas.openxmlformats.org/officeDocument/2006/relationships/slide" Target="slide55.xml"/><Relationship Id="rId9" Type="http://schemas.openxmlformats.org/officeDocument/2006/relationships/slide" Target="slide58.xml"/><Relationship Id="rId10" Type="http://schemas.openxmlformats.org/officeDocument/2006/relationships/slide" Target="slide59.xml"/></Relationships>
</file>

<file path=ppt/slides/_rels/slide56.xml.rels><?xml version="1.0" encoding="UTF-8" standalone="yes"?>
<Relationships xmlns="http://schemas.openxmlformats.org/package/2006/relationships"><Relationship Id="rId11" Type="http://schemas.openxmlformats.org/officeDocument/2006/relationships/slide" Target="slide60.xml"/><Relationship Id="rId12" Type="http://schemas.openxmlformats.org/officeDocument/2006/relationships/slide" Target="slide45.xml"/><Relationship Id="rId13" Type="http://schemas.openxmlformats.org/officeDocument/2006/relationships/slide" Target="slide46.xml"/><Relationship Id="rId14" Type="http://schemas.openxmlformats.org/officeDocument/2006/relationships/slide" Target="slide49.xml"/><Relationship Id="rId15" Type="http://schemas.openxmlformats.org/officeDocument/2006/relationships/slide" Target="slide48.xml"/><Relationship Id="rId16" Type="http://schemas.openxmlformats.org/officeDocument/2006/relationships/slide" Target="slide47.xml"/><Relationship Id="rId17" Type="http://schemas.openxmlformats.org/officeDocument/2006/relationships/slide" Target="slide50.xml"/><Relationship Id="rId18" Type="http://schemas.openxmlformats.org/officeDocument/2006/relationships/slide" Target="slide51.xml"/><Relationship Id="rId19" Type="http://schemas.openxmlformats.org/officeDocument/2006/relationships/slide" Target="slide52.xml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2.wmf"/><Relationship Id="rId3" Type="http://schemas.openxmlformats.org/officeDocument/2006/relationships/image" Target="../media/image60.wmf"/><Relationship Id="rId4" Type="http://schemas.openxmlformats.org/officeDocument/2006/relationships/slide" Target="slide53.xml"/><Relationship Id="rId5" Type="http://schemas.openxmlformats.org/officeDocument/2006/relationships/slide" Target="slide54.xml"/><Relationship Id="rId6" Type="http://schemas.openxmlformats.org/officeDocument/2006/relationships/slide" Target="slide57.xml"/><Relationship Id="rId7" Type="http://schemas.openxmlformats.org/officeDocument/2006/relationships/slide" Target="slide56.xml"/><Relationship Id="rId8" Type="http://schemas.openxmlformats.org/officeDocument/2006/relationships/slide" Target="slide55.xml"/><Relationship Id="rId9" Type="http://schemas.openxmlformats.org/officeDocument/2006/relationships/slide" Target="slide58.xml"/><Relationship Id="rId10" Type="http://schemas.openxmlformats.org/officeDocument/2006/relationships/slide" Target="slide59.xml"/></Relationships>
</file>

<file path=ppt/slides/_rels/slide57.xml.rels><?xml version="1.0" encoding="UTF-8" standalone="yes"?>
<Relationships xmlns="http://schemas.openxmlformats.org/package/2006/relationships"><Relationship Id="rId11" Type="http://schemas.openxmlformats.org/officeDocument/2006/relationships/slide" Target="slide60.xml"/><Relationship Id="rId12" Type="http://schemas.openxmlformats.org/officeDocument/2006/relationships/slide" Target="slide45.xml"/><Relationship Id="rId13" Type="http://schemas.openxmlformats.org/officeDocument/2006/relationships/slide" Target="slide46.xml"/><Relationship Id="rId14" Type="http://schemas.openxmlformats.org/officeDocument/2006/relationships/slide" Target="slide49.xml"/><Relationship Id="rId15" Type="http://schemas.openxmlformats.org/officeDocument/2006/relationships/slide" Target="slide48.xml"/><Relationship Id="rId16" Type="http://schemas.openxmlformats.org/officeDocument/2006/relationships/slide" Target="slide47.xml"/><Relationship Id="rId17" Type="http://schemas.openxmlformats.org/officeDocument/2006/relationships/slide" Target="slide50.xml"/><Relationship Id="rId18" Type="http://schemas.openxmlformats.org/officeDocument/2006/relationships/slide" Target="slide51.xml"/><Relationship Id="rId19" Type="http://schemas.openxmlformats.org/officeDocument/2006/relationships/slide" Target="slide52.xml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3.wmf"/><Relationship Id="rId3" Type="http://schemas.openxmlformats.org/officeDocument/2006/relationships/image" Target="../media/image61.wmf"/><Relationship Id="rId4" Type="http://schemas.openxmlformats.org/officeDocument/2006/relationships/slide" Target="slide53.xml"/><Relationship Id="rId5" Type="http://schemas.openxmlformats.org/officeDocument/2006/relationships/slide" Target="slide54.xml"/><Relationship Id="rId6" Type="http://schemas.openxmlformats.org/officeDocument/2006/relationships/slide" Target="slide57.xml"/><Relationship Id="rId7" Type="http://schemas.openxmlformats.org/officeDocument/2006/relationships/slide" Target="slide56.xml"/><Relationship Id="rId8" Type="http://schemas.openxmlformats.org/officeDocument/2006/relationships/slide" Target="slide55.xml"/><Relationship Id="rId9" Type="http://schemas.openxmlformats.org/officeDocument/2006/relationships/slide" Target="slide58.xml"/><Relationship Id="rId10" Type="http://schemas.openxmlformats.org/officeDocument/2006/relationships/slide" Target="slide59.xml"/></Relationships>
</file>

<file path=ppt/slides/_rels/slide58.xml.rels><?xml version="1.0" encoding="UTF-8" standalone="yes"?>
<Relationships xmlns="http://schemas.openxmlformats.org/package/2006/relationships"><Relationship Id="rId11" Type="http://schemas.openxmlformats.org/officeDocument/2006/relationships/slide" Target="slide60.xml"/><Relationship Id="rId12" Type="http://schemas.openxmlformats.org/officeDocument/2006/relationships/slide" Target="slide45.xml"/><Relationship Id="rId13" Type="http://schemas.openxmlformats.org/officeDocument/2006/relationships/slide" Target="slide46.xml"/><Relationship Id="rId14" Type="http://schemas.openxmlformats.org/officeDocument/2006/relationships/slide" Target="slide49.xml"/><Relationship Id="rId15" Type="http://schemas.openxmlformats.org/officeDocument/2006/relationships/slide" Target="slide48.xml"/><Relationship Id="rId16" Type="http://schemas.openxmlformats.org/officeDocument/2006/relationships/slide" Target="slide47.xml"/><Relationship Id="rId17" Type="http://schemas.openxmlformats.org/officeDocument/2006/relationships/slide" Target="slide50.xml"/><Relationship Id="rId18" Type="http://schemas.openxmlformats.org/officeDocument/2006/relationships/slide" Target="slide51.xml"/><Relationship Id="rId19" Type="http://schemas.openxmlformats.org/officeDocument/2006/relationships/slide" Target="slide52.xml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4.wmf"/><Relationship Id="rId3" Type="http://schemas.openxmlformats.org/officeDocument/2006/relationships/image" Target="../media/image62.wmf"/><Relationship Id="rId4" Type="http://schemas.openxmlformats.org/officeDocument/2006/relationships/slide" Target="slide53.xml"/><Relationship Id="rId5" Type="http://schemas.openxmlformats.org/officeDocument/2006/relationships/slide" Target="slide54.xml"/><Relationship Id="rId6" Type="http://schemas.openxmlformats.org/officeDocument/2006/relationships/slide" Target="slide57.xml"/><Relationship Id="rId7" Type="http://schemas.openxmlformats.org/officeDocument/2006/relationships/slide" Target="slide56.xml"/><Relationship Id="rId8" Type="http://schemas.openxmlformats.org/officeDocument/2006/relationships/slide" Target="slide55.xml"/><Relationship Id="rId9" Type="http://schemas.openxmlformats.org/officeDocument/2006/relationships/slide" Target="slide58.xml"/><Relationship Id="rId10" Type="http://schemas.openxmlformats.org/officeDocument/2006/relationships/slide" Target="slide59.xml"/></Relationships>
</file>

<file path=ppt/slides/_rels/slide59.xml.rels><?xml version="1.0" encoding="UTF-8" standalone="yes"?>
<Relationships xmlns="http://schemas.openxmlformats.org/package/2006/relationships"><Relationship Id="rId11" Type="http://schemas.openxmlformats.org/officeDocument/2006/relationships/slide" Target="slide60.xml"/><Relationship Id="rId12" Type="http://schemas.openxmlformats.org/officeDocument/2006/relationships/slide" Target="slide45.xml"/><Relationship Id="rId13" Type="http://schemas.openxmlformats.org/officeDocument/2006/relationships/slide" Target="slide46.xml"/><Relationship Id="rId14" Type="http://schemas.openxmlformats.org/officeDocument/2006/relationships/slide" Target="slide49.xml"/><Relationship Id="rId15" Type="http://schemas.openxmlformats.org/officeDocument/2006/relationships/slide" Target="slide48.xml"/><Relationship Id="rId16" Type="http://schemas.openxmlformats.org/officeDocument/2006/relationships/slide" Target="slide47.xml"/><Relationship Id="rId17" Type="http://schemas.openxmlformats.org/officeDocument/2006/relationships/slide" Target="slide50.xml"/><Relationship Id="rId18" Type="http://schemas.openxmlformats.org/officeDocument/2006/relationships/slide" Target="slide51.xml"/><Relationship Id="rId19" Type="http://schemas.openxmlformats.org/officeDocument/2006/relationships/slide" Target="slide52.xml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5.wmf"/><Relationship Id="rId3" Type="http://schemas.openxmlformats.org/officeDocument/2006/relationships/image" Target="../media/image63.wmf"/><Relationship Id="rId4" Type="http://schemas.openxmlformats.org/officeDocument/2006/relationships/slide" Target="slide53.xml"/><Relationship Id="rId5" Type="http://schemas.openxmlformats.org/officeDocument/2006/relationships/slide" Target="slide54.xml"/><Relationship Id="rId6" Type="http://schemas.openxmlformats.org/officeDocument/2006/relationships/slide" Target="slide57.xml"/><Relationship Id="rId7" Type="http://schemas.openxmlformats.org/officeDocument/2006/relationships/slide" Target="slide56.xml"/><Relationship Id="rId8" Type="http://schemas.openxmlformats.org/officeDocument/2006/relationships/slide" Target="slide55.xml"/><Relationship Id="rId9" Type="http://schemas.openxmlformats.org/officeDocument/2006/relationships/slide" Target="slide58.xml"/><Relationship Id="rId10" Type="http://schemas.openxmlformats.org/officeDocument/2006/relationships/slide" Target="slide5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11" Type="http://schemas.openxmlformats.org/officeDocument/2006/relationships/slide" Target="slide60.xml"/><Relationship Id="rId12" Type="http://schemas.openxmlformats.org/officeDocument/2006/relationships/slide" Target="slide45.xml"/><Relationship Id="rId13" Type="http://schemas.openxmlformats.org/officeDocument/2006/relationships/slide" Target="slide46.xml"/><Relationship Id="rId14" Type="http://schemas.openxmlformats.org/officeDocument/2006/relationships/slide" Target="slide49.xml"/><Relationship Id="rId15" Type="http://schemas.openxmlformats.org/officeDocument/2006/relationships/slide" Target="slide48.xml"/><Relationship Id="rId16" Type="http://schemas.openxmlformats.org/officeDocument/2006/relationships/slide" Target="slide47.xml"/><Relationship Id="rId17" Type="http://schemas.openxmlformats.org/officeDocument/2006/relationships/slide" Target="slide50.xml"/><Relationship Id="rId18" Type="http://schemas.openxmlformats.org/officeDocument/2006/relationships/slide" Target="slide51.xml"/><Relationship Id="rId19" Type="http://schemas.openxmlformats.org/officeDocument/2006/relationships/slide" Target="slide52.xml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6.wmf"/><Relationship Id="rId3" Type="http://schemas.openxmlformats.org/officeDocument/2006/relationships/image" Target="../media/image64.wmf"/><Relationship Id="rId4" Type="http://schemas.openxmlformats.org/officeDocument/2006/relationships/slide" Target="slide53.xml"/><Relationship Id="rId5" Type="http://schemas.openxmlformats.org/officeDocument/2006/relationships/slide" Target="slide54.xml"/><Relationship Id="rId6" Type="http://schemas.openxmlformats.org/officeDocument/2006/relationships/slide" Target="slide57.xml"/><Relationship Id="rId7" Type="http://schemas.openxmlformats.org/officeDocument/2006/relationships/slide" Target="slide56.xml"/><Relationship Id="rId8" Type="http://schemas.openxmlformats.org/officeDocument/2006/relationships/slide" Target="slide55.xml"/><Relationship Id="rId9" Type="http://schemas.openxmlformats.org/officeDocument/2006/relationships/slide" Target="slide58.xml"/><Relationship Id="rId10" Type="http://schemas.openxmlformats.org/officeDocument/2006/relationships/slide" Target="slide59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5.wmf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6.wmf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7.wmf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8.wmf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9.wmf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wmf"/><Relationship Id="rId5" Type="http://schemas.openxmlformats.org/officeDocument/2006/relationships/image" Target="../media/image10.wmf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2276872"/>
            <a:ext cx="8424936" cy="2462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000" b="1" dirty="0">
                <a:ln w="19050">
                  <a:solidFill>
                    <a:srgbClr val="000000">
                      <a:tint val="1000"/>
                    </a:srgb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ea typeface="+mn-ea"/>
              </a:rPr>
              <a:t>IR</a:t>
            </a:r>
            <a:r>
              <a:rPr lang="en-US" sz="5400" b="1" dirty="0">
                <a:ln w="19050">
                  <a:solidFill>
                    <a:srgbClr val="000000">
                      <a:tint val="1000"/>
                    </a:srgb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ea typeface="+mn-ea"/>
              </a:rPr>
              <a:t> </a:t>
            </a:r>
            <a:endParaRPr lang="en-US" sz="5400" b="1" dirty="0" smtClean="0">
              <a:ln w="19050">
                <a:solidFill>
                  <a:srgbClr val="000000">
                    <a:tint val="1000"/>
                  </a:srgbClr>
                </a:solidFill>
                <a:prstDash val="solid"/>
              </a:ln>
              <a:solidFill>
                <a:srgbClr val="FFFFFF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ea typeface="+mn-ea"/>
            </a:endParaRPr>
          </a:p>
          <a:p>
            <a:pPr>
              <a:defRPr/>
            </a:pPr>
            <a:r>
              <a:rPr lang="en-US" sz="5400" b="1" dirty="0" smtClean="0">
                <a:ln w="19050">
                  <a:solidFill>
                    <a:srgbClr val="000000">
                      <a:tint val="1000"/>
                    </a:srgb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ea typeface="+mn-ea"/>
              </a:rPr>
              <a:t>SPECTROSCOPY</a:t>
            </a:r>
            <a:endParaRPr lang="en-US" sz="5400" b="1" dirty="0">
              <a:ln w="19050">
                <a:solidFill>
                  <a:srgbClr val="000000">
                    <a:tint val="1000"/>
                  </a:srgbClr>
                </a:solidFill>
                <a:prstDash val="solid"/>
              </a:ln>
              <a:solidFill>
                <a:srgbClr val="FFFFFF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ea typeface="+mn-ea"/>
            </a:endParaRPr>
          </a:p>
        </p:txBody>
      </p:sp>
      <p:pic>
        <p:nvPicPr>
          <p:cNvPr id="14339" name="Picture 6" descr="MC900238955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790575"/>
            <a:ext cx="1152525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4567238" y="6581775"/>
            <a:ext cx="46085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GB" sz="1200" dirty="0">
                <a:solidFill>
                  <a:srgbClr val="000000"/>
                </a:solidFill>
                <a:latin typeface="Verdana" charset="0"/>
              </a:rPr>
              <a:t>© </a:t>
            </a:r>
            <a:r>
              <a:rPr lang="en-GB" sz="1200" dirty="0" err="1">
                <a:solidFill>
                  <a:srgbClr val="000000"/>
                </a:solidFill>
                <a:latin typeface="Verdana" charset="0"/>
              </a:rPr>
              <a:t>www.chemsheets.co.uk</a:t>
            </a:r>
            <a:r>
              <a:rPr lang="en-GB" sz="1200" dirty="0">
                <a:solidFill>
                  <a:srgbClr val="000000"/>
                </a:solidFill>
                <a:latin typeface="Verdana" charset="0"/>
              </a:rPr>
              <a:t>          AS </a:t>
            </a:r>
            <a:r>
              <a:rPr lang="en-GB" sz="1200" dirty="0" smtClean="0">
                <a:solidFill>
                  <a:srgbClr val="000000"/>
                </a:solidFill>
                <a:latin typeface="Verdana" charset="0"/>
              </a:rPr>
              <a:t>1087     </a:t>
            </a:r>
            <a:r>
              <a:rPr lang="en-GB" sz="1200" dirty="0">
                <a:solidFill>
                  <a:srgbClr val="000000"/>
                </a:solidFill>
                <a:latin typeface="Verdana" charset="0"/>
              </a:rPr>
              <a:t>12-Jul</a:t>
            </a:r>
            <a:r>
              <a:rPr lang="en-GB" sz="1200" dirty="0" smtClean="0">
                <a:solidFill>
                  <a:srgbClr val="000000"/>
                </a:solidFill>
                <a:latin typeface="Verdana" charset="0"/>
              </a:rPr>
              <a:t>-15</a:t>
            </a:r>
            <a:endParaRPr lang="en-GB" sz="1200" dirty="0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63688" y="1132310"/>
            <a:ext cx="6596176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cap="all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+mn-ea"/>
              </a:rPr>
              <a:t>www.</a:t>
            </a:r>
            <a:r>
              <a:rPr lang="en-US" sz="2800" b="1" cap="all" dirty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ea typeface="+mn-ea"/>
              </a:rPr>
              <a:t>CHEMSHEETS</a:t>
            </a:r>
            <a:r>
              <a:rPr lang="en-US" sz="2800" b="1" cap="all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+mn-ea"/>
              </a:rPr>
              <a:t>.co.uk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404664"/>
            <a:ext cx="8712968" cy="5400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" name="Arc 2"/>
          <p:cNvSpPr/>
          <p:nvPr/>
        </p:nvSpPr>
        <p:spPr>
          <a:xfrm rot="10800000">
            <a:off x="1403648" y="-2691680"/>
            <a:ext cx="850302" cy="7255949"/>
          </a:xfrm>
          <a:prstGeom prst="arc">
            <a:avLst>
              <a:gd name="adj1" fmla="val 10244954"/>
              <a:gd name="adj2" fmla="val 280172"/>
            </a:avLst>
          </a:prstGeom>
          <a:ln>
            <a:solidFill>
              <a:srgbClr val="FF0000"/>
            </a:solidFill>
          </a:ln>
          <a:effectLst/>
          <a:extLst>
            <a:ext uri="{FAA26D3D-D897-4be2-8F04-BA451C77F1D7}">
              <ma14:placeholderFlag xmlns:ma14="http://schemas.microsoft.com/office/mac/drawingml/2011/main"/>
            </a:ex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4" name="Arc 3"/>
          <p:cNvSpPr/>
          <p:nvPr/>
        </p:nvSpPr>
        <p:spPr>
          <a:xfrm rot="10800000">
            <a:off x="2051720" y="-2619672"/>
            <a:ext cx="1108540" cy="7097890"/>
          </a:xfrm>
          <a:prstGeom prst="arc">
            <a:avLst>
              <a:gd name="adj1" fmla="val 10244954"/>
              <a:gd name="adj2" fmla="val 280172"/>
            </a:avLst>
          </a:prstGeom>
          <a:ln>
            <a:solidFill>
              <a:srgbClr val="0000FF"/>
            </a:solidFill>
          </a:ln>
          <a:effectLst/>
          <a:extLst>
            <a:ext uri="{FAA26D3D-D897-4be2-8F04-BA451C77F1D7}">
              <ma14:placeholderFlag xmlns:ma14="http://schemas.microsoft.com/office/mac/drawingml/2011/main"/>
            </a:ex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Arc 4"/>
          <p:cNvSpPr/>
          <p:nvPr/>
        </p:nvSpPr>
        <p:spPr>
          <a:xfrm rot="10800000">
            <a:off x="4788024" y="-3123728"/>
            <a:ext cx="175310" cy="7967952"/>
          </a:xfrm>
          <a:prstGeom prst="arc">
            <a:avLst>
              <a:gd name="adj1" fmla="val 10244954"/>
              <a:gd name="adj2" fmla="val 280172"/>
            </a:avLst>
          </a:prstGeom>
          <a:ln>
            <a:solidFill>
              <a:schemeClr val="tx1"/>
            </a:solidFill>
          </a:ln>
          <a:effectLst/>
          <a:extLst>
            <a:ext uri="{FAA26D3D-D897-4be2-8F04-BA451C77F1D7}">
              <ma14:placeholderFlag xmlns:ma14="http://schemas.microsoft.com/office/mac/drawingml/2011/main"/>
            </a:ex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Arc 5"/>
          <p:cNvSpPr/>
          <p:nvPr/>
        </p:nvSpPr>
        <p:spPr>
          <a:xfrm rot="10800000">
            <a:off x="5148064" y="-1251520"/>
            <a:ext cx="74532" cy="4162717"/>
          </a:xfrm>
          <a:prstGeom prst="arc">
            <a:avLst>
              <a:gd name="adj1" fmla="val 10244954"/>
              <a:gd name="adj2" fmla="val 280172"/>
            </a:avLst>
          </a:prstGeom>
          <a:ln>
            <a:solidFill>
              <a:srgbClr val="008000"/>
            </a:solidFill>
          </a:ln>
          <a:effectLst/>
          <a:extLst>
            <a:ext uri="{FAA26D3D-D897-4be2-8F04-BA451C77F1D7}">
              <ma14:placeholderFlag xmlns:ma14="http://schemas.microsoft.com/office/mac/drawingml/2011/main"/>
            </a:ex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Text Box 60"/>
          <p:cNvSpPr txBox="1"/>
          <p:nvPr/>
        </p:nvSpPr>
        <p:spPr>
          <a:xfrm>
            <a:off x="395536" y="3448377"/>
            <a:ext cx="1656184" cy="5566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/>
            </a:ex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 b="1" dirty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O-H (alcohol)</a:t>
            </a:r>
          </a:p>
          <a:p>
            <a:pPr algn="ctr">
              <a:spcAft>
                <a:spcPts val="0"/>
              </a:spcAft>
            </a:pPr>
            <a:r>
              <a:rPr lang="en-GB" sz="1600" b="1" dirty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3230-3550 cm</a:t>
            </a:r>
            <a:r>
              <a:rPr lang="en-GB" sz="1600" b="1" baseline="30000" dirty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-1</a:t>
            </a:r>
            <a:endParaRPr lang="en-GB" sz="1600" b="1" dirty="0">
              <a:solidFill>
                <a:srgbClr val="FF0000"/>
              </a:solidFill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8" name="Text Box 61"/>
          <p:cNvSpPr txBox="1"/>
          <p:nvPr/>
        </p:nvSpPr>
        <p:spPr>
          <a:xfrm>
            <a:off x="2339752" y="3429000"/>
            <a:ext cx="1512168" cy="5361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/>
            </a:ex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 b="1" dirty="0">
                <a:solidFill>
                  <a:srgbClr val="0000FF"/>
                </a:solidFill>
                <a:effectLst/>
                <a:latin typeface="Arial"/>
                <a:ea typeface="Times New Roman"/>
                <a:cs typeface="Times New Roman"/>
              </a:rPr>
              <a:t>O-H (acid)</a:t>
            </a:r>
          </a:p>
          <a:p>
            <a:pPr algn="ctr">
              <a:spcAft>
                <a:spcPts val="0"/>
              </a:spcAft>
            </a:pPr>
            <a:r>
              <a:rPr lang="en-GB" sz="1600" b="1" dirty="0">
                <a:solidFill>
                  <a:srgbClr val="0000FF"/>
                </a:solidFill>
                <a:effectLst/>
                <a:latin typeface="Arial"/>
                <a:ea typeface="Times New Roman"/>
                <a:cs typeface="Times New Roman"/>
              </a:rPr>
              <a:t>2500-3000 cm</a:t>
            </a:r>
            <a:r>
              <a:rPr lang="en-GB" sz="1600" b="1" baseline="30000" dirty="0">
                <a:solidFill>
                  <a:srgbClr val="0000FF"/>
                </a:solidFill>
                <a:effectLst/>
                <a:latin typeface="Arial"/>
                <a:ea typeface="Times New Roman"/>
                <a:cs typeface="Times New Roman"/>
              </a:rPr>
              <a:t>-1</a:t>
            </a:r>
            <a:endParaRPr lang="en-GB" sz="1600" b="1" dirty="0">
              <a:solidFill>
                <a:srgbClr val="0000FF"/>
              </a:solidFill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9" name="Text Box 62"/>
          <p:cNvSpPr txBox="1"/>
          <p:nvPr/>
        </p:nvSpPr>
        <p:spPr>
          <a:xfrm>
            <a:off x="4101206" y="4797152"/>
            <a:ext cx="1622922" cy="61104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/>
            </a:ex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 b="1" dirty="0">
                <a:effectLst/>
                <a:latin typeface="Arial"/>
                <a:ea typeface="Times New Roman"/>
                <a:cs typeface="Times New Roman"/>
              </a:rPr>
              <a:t>C=O</a:t>
            </a:r>
          </a:p>
          <a:p>
            <a:pPr algn="ctr">
              <a:spcAft>
                <a:spcPts val="0"/>
              </a:spcAft>
            </a:pPr>
            <a:r>
              <a:rPr lang="en-GB" sz="1600" b="1" dirty="0">
                <a:effectLst/>
                <a:latin typeface="Arial"/>
                <a:ea typeface="Times New Roman"/>
                <a:cs typeface="Times New Roman"/>
              </a:rPr>
              <a:t>1680-1750 cm</a:t>
            </a:r>
            <a:r>
              <a:rPr lang="en-GB" sz="1600" b="1" baseline="30000" dirty="0">
                <a:effectLst/>
                <a:latin typeface="Arial"/>
                <a:ea typeface="Times New Roman"/>
                <a:cs typeface="Times New Roman"/>
              </a:rPr>
              <a:t>-1</a:t>
            </a:r>
            <a:endParaRPr lang="en-GB" sz="1600" b="1" dirty="0"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0" name="Text Box 63"/>
          <p:cNvSpPr txBox="1"/>
          <p:nvPr/>
        </p:nvSpPr>
        <p:spPr>
          <a:xfrm>
            <a:off x="5004048" y="2708920"/>
            <a:ext cx="1484354" cy="50895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/>
            </a:ex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 b="1" dirty="0">
                <a:solidFill>
                  <a:srgbClr val="008000"/>
                </a:solidFill>
                <a:effectLst/>
                <a:latin typeface="Arial"/>
                <a:ea typeface="Times New Roman"/>
                <a:cs typeface="Times New Roman"/>
              </a:rPr>
              <a:t>C=C</a:t>
            </a:r>
          </a:p>
          <a:p>
            <a:pPr algn="ctr">
              <a:spcAft>
                <a:spcPts val="0"/>
              </a:spcAft>
            </a:pPr>
            <a:r>
              <a:rPr lang="en-GB" sz="1600" b="1" dirty="0">
                <a:solidFill>
                  <a:srgbClr val="008000"/>
                </a:solidFill>
                <a:effectLst/>
                <a:latin typeface="Arial"/>
                <a:ea typeface="Times New Roman"/>
                <a:cs typeface="Times New Roman"/>
              </a:rPr>
              <a:t>1620-1680 cm</a:t>
            </a:r>
            <a:r>
              <a:rPr lang="en-GB" sz="1600" b="1" baseline="30000" dirty="0">
                <a:solidFill>
                  <a:srgbClr val="008000"/>
                </a:solidFill>
                <a:effectLst/>
                <a:latin typeface="Arial"/>
                <a:ea typeface="Times New Roman"/>
                <a:cs typeface="Times New Roman"/>
              </a:rPr>
              <a:t>-1</a:t>
            </a:r>
            <a:endParaRPr lang="en-GB" sz="1600" b="1" dirty="0">
              <a:solidFill>
                <a:srgbClr val="008000"/>
              </a:solidFill>
              <a:effectLst/>
              <a:latin typeface="Arial"/>
              <a:ea typeface="Times New Roman"/>
              <a:cs typeface="Times New Roman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6308677"/>
              </p:ext>
            </p:extLst>
          </p:nvPr>
        </p:nvGraphicFramePr>
        <p:xfrm>
          <a:off x="-324544" y="6021288"/>
          <a:ext cx="10585176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4" name="Document" r:id="rId3" imgW="6527800" imgH="330200" progId="Word.Document.12">
                  <p:embed/>
                </p:oleObj>
              </mc:Choice>
              <mc:Fallback>
                <p:oleObj name="Document" r:id="rId3" imgW="6527800" imgH="3302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324544" y="6021288"/>
                        <a:ext cx="10585176" cy="417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4567238" y="6581775"/>
            <a:ext cx="46085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GB" sz="1200" dirty="0">
                <a:solidFill>
                  <a:srgbClr val="000000"/>
                </a:solidFill>
                <a:latin typeface="Verdana" charset="0"/>
              </a:rPr>
              <a:t>© </a:t>
            </a:r>
            <a:r>
              <a:rPr lang="en-GB" sz="1200" dirty="0" err="1">
                <a:solidFill>
                  <a:srgbClr val="000000"/>
                </a:solidFill>
                <a:latin typeface="Verdana" charset="0"/>
              </a:rPr>
              <a:t>www.chemsheets.co.uk</a:t>
            </a:r>
            <a:r>
              <a:rPr lang="en-GB" sz="1200" dirty="0">
                <a:solidFill>
                  <a:srgbClr val="000000"/>
                </a:solidFill>
                <a:latin typeface="Verdana" charset="0"/>
              </a:rPr>
              <a:t>          AS </a:t>
            </a:r>
            <a:r>
              <a:rPr lang="en-GB" sz="1200" dirty="0" smtClean="0">
                <a:solidFill>
                  <a:srgbClr val="000000"/>
                </a:solidFill>
                <a:latin typeface="Verdana" charset="0"/>
              </a:rPr>
              <a:t>1087     </a:t>
            </a:r>
            <a:r>
              <a:rPr lang="en-GB" sz="1200" dirty="0">
                <a:solidFill>
                  <a:srgbClr val="000000"/>
                </a:solidFill>
                <a:latin typeface="Verdana" charset="0"/>
              </a:rPr>
              <a:t>12-Jul</a:t>
            </a:r>
            <a:r>
              <a:rPr lang="en-GB" sz="1200" dirty="0" smtClean="0">
                <a:solidFill>
                  <a:srgbClr val="000000"/>
                </a:solidFill>
                <a:latin typeface="Verdana" charset="0"/>
              </a:rPr>
              <a:t>-15</a:t>
            </a:r>
            <a:endParaRPr lang="en-GB" sz="1200" dirty="0">
              <a:solidFill>
                <a:srgbClr val="000000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807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t="16312" b="19538"/>
          <a:stretch/>
        </p:blipFill>
        <p:spPr>
          <a:xfrm>
            <a:off x="107504" y="116632"/>
            <a:ext cx="8867034" cy="561662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716016" y="188640"/>
            <a:ext cx="360040" cy="5040560"/>
          </a:xfrm>
          <a:prstGeom prst="rect">
            <a:avLst/>
          </a:prstGeom>
          <a:solidFill>
            <a:srgbClr val="008000">
              <a:alpha val="16000"/>
            </a:srgbClr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23528" y="5877272"/>
            <a:ext cx="2915815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GB" sz="3000" b="1" dirty="0" smtClean="0">
                <a:solidFill>
                  <a:srgbClr val="008000"/>
                </a:solidFill>
              </a:rPr>
              <a:t>C=C</a:t>
            </a:r>
            <a:endParaRPr lang="en-GB" sz="3000" b="1" dirty="0">
              <a:solidFill>
                <a:srgbClr val="008000"/>
              </a:solidFill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3707904" y="5949280"/>
            <a:ext cx="2915815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GB" sz="3000" dirty="0" smtClean="0"/>
              <a:t>hex-2-ene</a:t>
            </a:r>
            <a:endParaRPr lang="en-GB" sz="3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8184" y="5661248"/>
            <a:ext cx="2417698" cy="110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493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41" b="19132"/>
          <a:stretch/>
        </p:blipFill>
        <p:spPr bwMode="auto">
          <a:xfrm>
            <a:off x="179512" y="188640"/>
            <a:ext cx="8856984" cy="56166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>
          <a:xfrm>
            <a:off x="4860032" y="260648"/>
            <a:ext cx="216024" cy="5040560"/>
          </a:xfrm>
          <a:prstGeom prst="rect">
            <a:avLst/>
          </a:prstGeom>
          <a:solidFill>
            <a:srgbClr val="008000">
              <a:alpha val="16000"/>
            </a:srgbClr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23528" y="5877272"/>
            <a:ext cx="2915815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GB" sz="3000" b="1" dirty="0" smtClean="0">
                <a:solidFill>
                  <a:srgbClr val="008000"/>
                </a:solidFill>
              </a:rPr>
              <a:t>C=C</a:t>
            </a:r>
            <a:endParaRPr lang="en-GB" sz="3000" b="1" dirty="0">
              <a:solidFill>
                <a:srgbClr val="008000"/>
              </a:solidFill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644008" y="5805264"/>
            <a:ext cx="2915815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GB" sz="3000" dirty="0" smtClean="0"/>
              <a:t>cyclohexene</a:t>
            </a:r>
            <a:endParaRPr lang="en-GB" sz="3000" dirty="0"/>
          </a:p>
        </p:txBody>
      </p:sp>
      <p:pic>
        <p:nvPicPr>
          <p:cNvPr id="10" name="Picture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661248"/>
            <a:ext cx="945823" cy="9715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0721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61" b="18521"/>
          <a:stretch/>
        </p:blipFill>
        <p:spPr bwMode="auto">
          <a:xfrm>
            <a:off x="107504" y="188640"/>
            <a:ext cx="8856984" cy="56166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733256"/>
            <a:ext cx="3024336" cy="88448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1115616" y="260648"/>
            <a:ext cx="936104" cy="5040560"/>
          </a:xfrm>
          <a:prstGeom prst="rect">
            <a:avLst/>
          </a:prstGeom>
          <a:solidFill>
            <a:srgbClr val="FF0000">
              <a:alpha val="16000"/>
            </a:srgbClr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23528" y="5877272"/>
            <a:ext cx="2915815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GB" sz="3000" b="1" dirty="0" smtClean="0">
                <a:solidFill>
                  <a:srgbClr val="FF0000"/>
                </a:solidFill>
              </a:rPr>
              <a:t>Alcohol O-H</a:t>
            </a:r>
            <a:endParaRPr lang="en-GB" sz="3000" b="1" dirty="0">
              <a:solidFill>
                <a:srgbClr val="FF0000"/>
              </a:solidFill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3563888" y="5877272"/>
            <a:ext cx="2915815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GB" sz="3000" dirty="0"/>
              <a:t>p</a:t>
            </a:r>
            <a:r>
              <a:rPr lang="en-GB" sz="3000" dirty="0" smtClean="0"/>
              <a:t>ropan-1-ol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3399077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78" b="19565"/>
          <a:stretch/>
        </p:blipFill>
        <p:spPr bwMode="auto">
          <a:xfrm>
            <a:off x="0" y="116632"/>
            <a:ext cx="9036496" cy="56166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23528" y="5877272"/>
            <a:ext cx="2915815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GB" sz="3000" b="1" dirty="0" smtClean="0">
                <a:solidFill>
                  <a:srgbClr val="FF0000"/>
                </a:solidFill>
              </a:rPr>
              <a:t>Alcohol O-H</a:t>
            </a:r>
            <a:endParaRPr lang="en-GB" sz="3000" b="1" dirty="0">
              <a:solidFill>
                <a:srgbClr val="FF0000"/>
              </a:solidFill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211960" y="5877272"/>
            <a:ext cx="2160240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GB" sz="3000" dirty="0"/>
              <a:t>b</a:t>
            </a:r>
            <a:r>
              <a:rPr lang="en-GB" sz="3000" dirty="0" smtClean="0"/>
              <a:t>utan-2-ol</a:t>
            </a:r>
            <a:endParaRPr lang="en-GB" sz="3000" dirty="0"/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517232"/>
            <a:ext cx="1743055" cy="115212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1115616" y="188640"/>
            <a:ext cx="936104" cy="5112568"/>
          </a:xfrm>
          <a:prstGeom prst="rect">
            <a:avLst/>
          </a:prstGeom>
          <a:solidFill>
            <a:srgbClr val="FF0000">
              <a:alpha val="16000"/>
            </a:srgbClr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44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41" b="19467"/>
          <a:stretch/>
        </p:blipFill>
        <p:spPr bwMode="auto">
          <a:xfrm>
            <a:off x="107504" y="116632"/>
            <a:ext cx="8928992" cy="57606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>
          <a:xfrm>
            <a:off x="1619672" y="260648"/>
            <a:ext cx="1368152" cy="5112568"/>
          </a:xfrm>
          <a:prstGeom prst="rect">
            <a:avLst/>
          </a:prstGeom>
          <a:solidFill>
            <a:srgbClr val="0000FF">
              <a:alpha val="11000"/>
            </a:srgbClr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67544" y="5733256"/>
            <a:ext cx="2915815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GB" sz="3000" b="1" dirty="0" smtClean="0">
                <a:solidFill>
                  <a:srgbClr val="0000FF"/>
                </a:solidFill>
              </a:rPr>
              <a:t>Acid O-H</a:t>
            </a:r>
          </a:p>
          <a:p>
            <a:pPr algn="l">
              <a:spcBef>
                <a:spcPct val="20000"/>
              </a:spcBef>
            </a:pPr>
            <a:r>
              <a:rPr lang="en-GB" sz="3000" b="1" dirty="0" smtClean="0">
                <a:solidFill>
                  <a:srgbClr val="000000"/>
                </a:solidFill>
              </a:rPr>
              <a:t>C=O</a:t>
            </a:r>
            <a:endParaRPr lang="en-GB" sz="3000" b="1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716016" y="5949280"/>
            <a:ext cx="2664296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GB" sz="3000" dirty="0" err="1" smtClean="0"/>
              <a:t>ethanoic</a:t>
            </a:r>
            <a:r>
              <a:rPr lang="en-GB" sz="3000" dirty="0" smtClean="0"/>
              <a:t> acid</a:t>
            </a:r>
            <a:endParaRPr lang="en-GB" sz="3000" dirty="0"/>
          </a:p>
        </p:txBody>
      </p:sp>
      <p:pic>
        <p:nvPicPr>
          <p:cNvPr id="10" name="Picture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661248"/>
            <a:ext cx="1465436" cy="119675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/>
        </p:nvSpPr>
        <p:spPr>
          <a:xfrm>
            <a:off x="4355976" y="116632"/>
            <a:ext cx="648072" cy="5256584"/>
          </a:xfrm>
          <a:prstGeom prst="rect">
            <a:avLst/>
          </a:prstGeom>
          <a:solidFill>
            <a:schemeClr val="bg1">
              <a:lumMod val="75000"/>
              <a:alpha val="11000"/>
            </a:schemeClr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294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5" t="9353" b="25888"/>
          <a:stretch/>
        </p:blipFill>
        <p:spPr bwMode="auto">
          <a:xfrm>
            <a:off x="107504" y="1"/>
            <a:ext cx="9036496" cy="566124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47664" y="116632"/>
            <a:ext cx="1296144" cy="5256584"/>
          </a:xfrm>
          <a:prstGeom prst="rect">
            <a:avLst/>
          </a:prstGeom>
          <a:solidFill>
            <a:srgbClr val="0000FF">
              <a:alpha val="11000"/>
            </a:srgbClr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95536" y="5733256"/>
            <a:ext cx="2915815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GB" sz="3000" b="1" dirty="0" smtClean="0">
                <a:solidFill>
                  <a:srgbClr val="0000FF"/>
                </a:solidFill>
              </a:rPr>
              <a:t>Acid O-H</a:t>
            </a:r>
          </a:p>
          <a:p>
            <a:pPr algn="l">
              <a:spcBef>
                <a:spcPct val="20000"/>
              </a:spcBef>
            </a:pPr>
            <a:r>
              <a:rPr lang="en-GB" sz="3000" b="1" dirty="0" smtClean="0">
                <a:solidFill>
                  <a:srgbClr val="000000"/>
                </a:solidFill>
              </a:rPr>
              <a:t>C=O</a:t>
            </a:r>
            <a:endParaRPr lang="en-GB" sz="3000" b="1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139952" y="5949280"/>
            <a:ext cx="2664296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GB" sz="3000" dirty="0" err="1" smtClean="0"/>
              <a:t>butanoic</a:t>
            </a:r>
            <a:r>
              <a:rPr lang="en-GB" sz="3000" dirty="0" smtClean="0"/>
              <a:t> acid</a:t>
            </a:r>
            <a:endParaRPr lang="en-GB" sz="3000" dirty="0"/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733256"/>
            <a:ext cx="1645141" cy="95344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4283968" y="116632"/>
            <a:ext cx="648072" cy="5256584"/>
          </a:xfrm>
          <a:prstGeom prst="rect">
            <a:avLst/>
          </a:prstGeom>
          <a:solidFill>
            <a:schemeClr val="bg1">
              <a:lumMod val="75000"/>
              <a:alpha val="11000"/>
            </a:schemeClr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623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16366" b="19247"/>
          <a:stretch/>
        </p:blipFill>
        <p:spPr>
          <a:xfrm>
            <a:off x="107504" y="188640"/>
            <a:ext cx="8867034" cy="568863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283968" y="260648"/>
            <a:ext cx="720080" cy="5112568"/>
          </a:xfrm>
          <a:prstGeom prst="rect">
            <a:avLst/>
          </a:prstGeom>
          <a:solidFill>
            <a:schemeClr val="bg1">
              <a:lumMod val="75000"/>
              <a:alpha val="11000"/>
            </a:schemeClr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23528" y="5877272"/>
            <a:ext cx="2915815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GB" sz="3000" b="1" dirty="0" smtClean="0"/>
              <a:t>C=O</a:t>
            </a:r>
            <a:endParaRPr lang="en-GB" sz="3000" b="1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644008" y="5949280"/>
            <a:ext cx="2664296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GB" sz="3000" dirty="0" err="1" smtClean="0"/>
              <a:t>propanone</a:t>
            </a:r>
            <a:endParaRPr lang="en-GB" sz="3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2280" y="5637461"/>
            <a:ext cx="1413892" cy="1031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747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2745" t="4894" b="27563"/>
          <a:stretch/>
        </p:blipFill>
        <p:spPr>
          <a:xfrm>
            <a:off x="-105893" y="116632"/>
            <a:ext cx="9249893" cy="532859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283968" y="260648"/>
            <a:ext cx="504056" cy="4968552"/>
          </a:xfrm>
          <a:prstGeom prst="rect">
            <a:avLst/>
          </a:prstGeom>
          <a:solidFill>
            <a:schemeClr val="bg1">
              <a:lumMod val="75000"/>
              <a:alpha val="11000"/>
            </a:schemeClr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23528" y="5877272"/>
            <a:ext cx="2915815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GB" sz="3000" b="1" dirty="0" smtClean="0"/>
              <a:t>C=O</a:t>
            </a:r>
            <a:endParaRPr lang="en-GB" sz="3000" b="1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3419872" y="5949280"/>
            <a:ext cx="3384376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GB" sz="3000" dirty="0" smtClean="0"/>
              <a:t>ethyl </a:t>
            </a:r>
            <a:r>
              <a:rPr lang="en-GB" sz="3000" dirty="0" err="1" smtClean="0"/>
              <a:t>ethanoate</a:t>
            </a:r>
            <a:endParaRPr lang="en-GB" sz="3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232" y="5445224"/>
            <a:ext cx="20320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148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27984" y="260648"/>
            <a:ext cx="504056" cy="4968552"/>
          </a:xfrm>
          <a:prstGeom prst="rect">
            <a:avLst/>
          </a:prstGeom>
          <a:solidFill>
            <a:schemeClr val="bg1">
              <a:lumMod val="75000"/>
              <a:alpha val="11000"/>
            </a:schemeClr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23528" y="5877272"/>
            <a:ext cx="2915815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GB" sz="3000" b="1" dirty="0" smtClean="0"/>
              <a:t>C=O</a:t>
            </a:r>
            <a:endParaRPr lang="en-GB" sz="3000" b="1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932040" y="5949280"/>
            <a:ext cx="3384376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GB" sz="3000" dirty="0" err="1" smtClean="0"/>
              <a:t>butanal</a:t>
            </a:r>
            <a:endParaRPr lang="en-GB" sz="3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2240" y="5517232"/>
            <a:ext cx="1747552" cy="10321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t="16430" b="18505"/>
          <a:stretch/>
        </p:blipFill>
        <p:spPr>
          <a:xfrm>
            <a:off x="0" y="260648"/>
            <a:ext cx="9036496" cy="554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161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5" descr="electromagnetic%20spectrum%202"/>
          <p:cNvPicPr>
            <a:picLocks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1196975"/>
            <a:ext cx="8266113" cy="5294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0" y="260648"/>
            <a:ext cx="9165399" cy="836712"/>
          </a:xfrm>
          <a:prstGeom prst="rect">
            <a:avLst/>
          </a:prstGeom>
          <a:solidFill>
            <a:schemeClr val="accent6">
              <a:lumMod val="40000"/>
              <a:lumOff val="60000"/>
              <a:alpha val="74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5000" dirty="0" smtClean="0">
                <a:latin typeface="Tahoma"/>
                <a:cs typeface="Tahoma"/>
              </a:rPr>
              <a:t>Electromagnetic spectrum</a:t>
            </a:r>
            <a:endParaRPr lang="en-US" sz="5000" dirty="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2448272"/>
          </a:xfrm>
          <a:solidFill>
            <a:schemeClr val="accent6">
              <a:lumMod val="40000"/>
              <a:lumOff val="60000"/>
              <a:alpha val="74000"/>
            </a:schemeClr>
          </a:solidFill>
        </p:spPr>
        <p:txBody>
          <a:bodyPr/>
          <a:lstStyle/>
          <a:p>
            <a:r>
              <a:rPr lang="en-US" sz="7000" dirty="0" smtClean="0">
                <a:latin typeface="Tahoma"/>
                <a:cs typeface="Tahoma"/>
              </a:rPr>
              <a:t>Identify the </a:t>
            </a:r>
            <a:br>
              <a:rPr lang="en-US" sz="7000" dirty="0" smtClean="0">
                <a:latin typeface="Tahoma"/>
                <a:cs typeface="Tahoma"/>
              </a:rPr>
            </a:br>
            <a:r>
              <a:rPr lang="en-US" sz="7000" dirty="0" smtClean="0">
                <a:latin typeface="Tahoma"/>
                <a:cs typeface="Tahoma"/>
              </a:rPr>
              <a:t>Functional Groups</a:t>
            </a:r>
            <a:endParaRPr lang="en-US" sz="7000" dirty="0">
              <a:latin typeface="Tahoma"/>
              <a:cs typeface="Tahoma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567238" y="6581775"/>
            <a:ext cx="46085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GB" sz="1200" dirty="0">
                <a:solidFill>
                  <a:srgbClr val="000000"/>
                </a:solidFill>
                <a:latin typeface="Verdana" charset="0"/>
              </a:rPr>
              <a:t>© </a:t>
            </a:r>
            <a:r>
              <a:rPr lang="en-GB" sz="1200" dirty="0" err="1">
                <a:solidFill>
                  <a:srgbClr val="000000"/>
                </a:solidFill>
                <a:latin typeface="Verdana" charset="0"/>
              </a:rPr>
              <a:t>www.chemsheets.co.uk</a:t>
            </a:r>
            <a:r>
              <a:rPr lang="en-GB" sz="1200" dirty="0">
                <a:solidFill>
                  <a:srgbClr val="000000"/>
                </a:solidFill>
                <a:latin typeface="Verdana" charset="0"/>
              </a:rPr>
              <a:t>          AS </a:t>
            </a:r>
            <a:r>
              <a:rPr lang="en-GB" sz="1200" dirty="0" smtClean="0">
                <a:solidFill>
                  <a:srgbClr val="000000"/>
                </a:solidFill>
                <a:latin typeface="Verdana" charset="0"/>
              </a:rPr>
              <a:t>1087     </a:t>
            </a:r>
            <a:r>
              <a:rPr lang="en-GB" sz="1200" dirty="0">
                <a:solidFill>
                  <a:srgbClr val="000000"/>
                </a:solidFill>
                <a:latin typeface="Verdana" charset="0"/>
              </a:rPr>
              <a:t>12-Jul</a:t>
            </a:r>
            <a:r>
              <a:rPr lang="en-GB" sz="1200" dirty="0" smtClean="0">
                <a:solidFill>
                  <a:srgbClr val="000000"/>
                </a:solidFill>
                <a:latin typeface="Verdana" charset="0"/>
              </a:rPr>
              <a:t>-15</a:t>
            </a:r>
            <a:endParaRPr lang="en-GB" sz="1200" dirty="0">
              <a:solidFill>
                <a:srgbClr val="000000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576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://www.aist.go.jp/RIODB/db004/img/ir/NIDA59922.gif?sdbsno=1212"/>
          <p:cNvPicPr>
            <a:picLocks noChangeAspect="1" noChangeArrowheads="1"/>
          </p:cNvPicPr>
          <p:nvPr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75" b="20109"/>
          <a:stretch/>
        </p:blipFill>
        <p:spPr bwMode="auto">
          <a:xfrm>
            <a:off x="323850" y="404814"/>
            <a:ext cx="8424863" cy="4145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52" name="Rectangle 7"/>
          <p:cNvSpPr>
            <a:spLocks noChangeArrowheads="1"/>
          </p:cNvSpPr>
          <p:nvPr/>
        </p:nvSpPr>
        <p:spPr bwMode="auto">
          <a:xfrm>
            <a:off x="1259632" y="476672"/>
            <a:ext cx="935038" cy="3816424"/>
          </a:xfrm>
          <a:prstGeom prst="rect">
            <a:avLst/>
          </a:prstGeom>
          <a:solidFill>
            <a:srgbClr val="FFFF00">
              <a:alpha val="25098"/>
            </a:srgb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3203848" y="4725144"/>
            <a:ext cx="3384376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GB" sz="4000" b="1" dirty="0" smtClean="0">
                <a:solidFill>
                  <a:srgbClr val="FF0000"/>
                </a:solidFill>
              </a:rPr>
              <a:t>Alcohol O-H</a:t>
            </a:r>
            <a:endParaRPr lang="en-GB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 animBg="1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NIDA33689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75" b="19054"/>
          <a:stretch/>
        </p:blipFill>
        <p:spPr bwMode="auto">
          <a:xfrm>
            <a:off x="395288" y="620713"/>
            <a:ext cx="8280400" cy="41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4427538" y="692150"/>
            <a:ext cx="430212" cy="3744913"/>
          </a:xfrm>
          <a:prstGeom prst="rect">
            <a:avLst/>
          </a:prstGeom>
          <a:solidFill>
            <a:srgbClr val="FFFF00">
              <a:alpha val="25098"/>
            </a:srgb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203848" y="4797152"/>
            <a:ext cx="3240360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4000" b="1" dirty="0" smtClean="0">
                <a:solidFill>
                  <a:srgbClr val="FF0000"/>
                </a:solidFill>
              </a:rPr>
              <a:t>C=O</a:t>
            </a:r>
            <a:endParaRPr lang="en-GB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animBg="1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NIDA6082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75" b="18404"/>
          <a:stretch/>
        </p:blipFill>
        <p:spPr bwMode="auto">
          <a:xfrm>
            <a:off x="250825" y="333375"/>
            <a:ext cx="8497888" cy="4292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7763" name="Group 3"/>
          <p:cNvGrpSpPr>
            <a:grpSpLocks/>
          </p:cNvGrpSpPr>
          <p:nvPr/>
        </p:nvGrpSpPr>
        <p:grpSpPr bwMode="auto">
          <a:xfrm>
            <a:off x="1331913" y="404813"/>
            <a:ext cx="3671887" cy="3814762"/>
            <a:chOff x="839" y="255"/>
            <a:chExt cx="2313" cy="2403"/>
          </a:xfrm>
        </p:grpSpPr>
        <p:sp>
          <p:nvSpPr>
            <p:cNvPr id="36871" name="Rectangle 4"/>
            <p:cNvSpPr>
              <a:spLocks noChangeArrowheads="1"/>
            </p:cNvSpPr>
            <p:nvPr/>
          </p:nvSpPr>
          <p:spPr bwMode="auto">
            <a:xfrm>
              <a:off x="839" y="255"/>
              <a:ext cx="816" cy="2403"/>
            </a:xfrm>
            <a:prstGeom prst="rect">
              <a:avLst/>
            </a:prstGeom>
            <a:solidFill>
              <a:srgbClr val="FFFF00">
                <a:alpha val="25098"/>
              </a:srgbClr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2" name="Rectangle 5"/>
            <p:cNvSpPr>
              <a:spLocks noChangeArrowheads="1"/>
            </p:cNvSpPr>
            <p:nvPr/>
          </p:nvSpPr>
          <p:spPr bwMode="auto">
            <a:xfrm>
              <a:off x="2699" y="255"/>
              <a:ext cx="453" cy="2403"/>
            </a:xfrm>
            <a:prstGeom prst="rect">
              <a:avLst/>
            </a:prstGeom>
            <a:solidFill>
              <a:srgbClr val="FFFF00">
                <a:alpha val="25098"/>
              </a:srgbClr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203848" y="4797152"/>
            <a:ext cx="3240360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4000" b="1" dirty="0" smtClean="0">
                <a:solidFill>
                  <a:srgbClr val="FF0000"/>
                </a:solidFill>
              </a:rPr>
              <a:t>C=O</a:t>
            </a:r>
          </a:p>
          <a:p>
            <a:pPr>
              <a:spcBef>
                <a:spcPct val="20000"/>
              </a:spcBef>
            </a:pPr>
            <a:r>
              <a:rPr lang="en-GB" sz="4000" b="1" dirty="0" smtClean="0">
                <a:solidFill>
                  <a:srgbClr val="FF0000"/>
                </a:solidFill>
              </a:rPr>
              <a:t>acid O-H</a:t>
            </a:r>
            <a:endParaRPr lang="en-GB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www.aist.go.jp/RIODB/db004/img/ir/NIDA4700.gif?sdbsno=507"/>
          <p:cNvPicPr>
            <a:picLocks noChangeAspect="1" noChangeArrowheads="1"/>
          </p:cNvPicPr>
          <p:nvPr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75" b="19413"/>
          <a:stretch/>
        </p:blipFill>
        <p:spPr bwMode="auto">
          <a:xfrm>
            <a:off x="323850" y="404814"/>
            <a:ext cx="8424863" cy="4191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02" name="Rectangle 5"/>
          <p:cNvSpPr>
            <a:spLocks noChangeArrowheads="1"/>
          </p:cNvSpPr>
          <p:nvPr/>
        </p:nvSpPr>
        <p:spPr bwMode="auto">
          <a:xfrm>
            <a:off x="1258888" y="476250"/>
            <a:ext cx="865188" cy="3816350"/>
          </a:xfrm>
          <a:prstGeom prst="rect">
            <a:avLst/>
          </a:prstGeom>
          <a:solidFill>
            <a:srgbClr val="FFFF00">
              <a:alpha val="25098"/>
            </a:srgb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Rectangle 10"/>
          <p:cNvSpPr>
            <a:spLocks noChangeArrowheads="1"/>
          </p:cNvSpPr>
          <p:nvPr/>
        </p:nvSpPr>
        <p:spPr bwMode="auto">
          <a:xfrm>
            <a:off x="0" y="1223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799" name="Rectangle 11"/>
          <p:cNvSpPr>
            <a:spLocks noChangeArrowheads="1"/>
          </p:cNvSpPr>
          <p:nvPr/>
        </p:nvSpPr>
        <p:spPr bwMode="auto">
          <a:xfrm>
            <a:off x="0" y="1223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3203848" y="4725144"/>
            <a:ext cx="3384376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GB" sz="4000" b="1" dirty="0" smtClean="0">
                <a:solidFill>
                  <a:srgbClr val="FF0000"/>
                </a:solidFill>
              </a:rPr>
              <a:t>Alcohol O-H</a:t>
            </a:r>
            <a:endParaRPr lang="en-GB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2" grpId="0" animBg="1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NIDA1740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93" b="18679"/>
          <a:stretch/>
        </p:blipFill>
        <p:spPr bwMode="auto">
          <a:xfrm>
            <a:off x="250825" y="333375"/>
            <a:ext cx="8569325" cy="4323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1859" name="Group 3"/>
          <p:cNvGrpSpPr>
            <a:grpSpLocks/>
          </p:cNvGrpSpPr>
          <p:nvPr/>
        </p:nvGrpSpPr>
        <p:grpSpPr bwMode="auto">
          <a:xfrm>
            <a:off x="900113" y="404813"/>
            <a:ext cx="4032250" cy="3887787"/>
            <a:chOff x="567" y="255"/>
            <a:chExt cx="2540" cy="2449"/>
          </a:xfrm>
        </p:grpSpPr>
        <p:sp>
          <p:nvSpPr>
            <p:cNvPr id="40967" name="Rectangle 4"/>
            <p:cNvSpPr>
              <a:spLocks noChangeArrowheads="1"/>
            </p:cNvSpPr>
            <p:nvPr/>
          </p:nvSpPr>
          <p:spPr bwMode="auto">
            <a:xfrm>
              <a:off x="567" y="255"/>
              <a:ext cx="771" cy="2449"/>
            </a:xfrm>
            <a:prstGeom prst="rect">
              <a:avLst/>
            </a:prstGeom>
            <a:solidFill>
              <a:srgbClr val="FFFF00">
                <a:alpha val="25098"/>
              </a:srgbClr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8" name="Rectangle 5"/>
            <p:cNvSpPr>
              <a:spLocks noChangeArrowheads="1"/>
            </p:cNvSpPr>
            <p:nvPr/>
          </p:nvSpPr>
          <p:spPr bwMode="auto">
            <a:xfrm>
              <a:off x="2789" y="255"/>
              <a:ext cx="318" cy="2449"/>
            </a:xfrm>
            <a:prstGeom prst="rect">
              <a:avLst/>
            </a:prstGeom>
            <a:solidFill>
              <a:srgbClr val="FFFF00">
                <a:alpha val="25098"/>
              </a:srgbClr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203848" y="4797152"/>
            <a:ext cx="3240360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4000" b="1" dirty="0" smtClean="0">
                <a:solidFill>
                  <a:srgbClr val="FF0000"/>
                </a:solidFill>
              </a:rPr>
              <a:t>C=O</a:t>
            </a:r>
          </a:p>
          <a:p>
            <a:pPr>
              <a:spcBef>
                <a:spcPct val="20000"/>
              </a:spcBef>
            </a:pPr>
            <a:r>
              <a:rPr lang="en-GB" sz="4000" b="1" dirty="0" smtClean="0">
                <a:solidFill>
                  <a:srgbClr val="FF0000"/>
                </a:solidFill>
              </a:rPr>
              <a:t>alcohol O-H</a:t>
            </a:r>
            <a:endParaRPr lang="en-GB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NIDA70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75" b="19198"/>
          <a:stretch/>
        </p:blipFill>
        <p:spPr bwMode="auto">
          <a:xfrm>
            <a:off x="250825" y="476250"/>
            <a:ext cx="8497888" cy="4240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4356100" y="549275"/>
            <a:ext cx="430213" cy="3814763"/>
          </a:xfrm>
          <a:prstGeom prst="rect">
            <a:avLst/>
          </a:prstGeom>
          <a:solidFill>
            <a:srgbClr val="FFFF00">
              <a:alpha val="25098"/>
            </a:srgb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203848" y="4797152"/>
            <a:ext cx="3240360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4000" b="1" dirty="0" smtClean="0">
                <a:solidFill>
                  <a:srgbClr val="FF0000"/>
                </a:solidFill>
              </a:rPr>
              <a:t>C=O</a:t>
            </a:r>
            <a:endParaRPr lang="en-GB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NIDA300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75" b="19709"/>
          <a:stretch/>
        </p:blipFill>
        <p:spPr bwMode="auto">
          <a:xfrm>
            <a:off x="323850" y="333375"/>
            <a:ext cx="8424863" cy="4171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883" name="Rectangle 3"/>
          <p:cNvSpPr>
            <a:spLocks noChangeArrowheads="1"/>
          </p:cNvSpPr>
          <p:nvPr/>
        </p:nvSpPr>
        <p:spPr bwMode="auto">
          <a:xfrm>
            <a:off x="4500563" y="404813"/>
            <a:ext cx="504825" cy="3816350"/>
          </a:xfrm>
          <a:prstGeom prst="rect">
            <a:avLst/>
          </a:prstGeom>
          <a:solidFill>
            <a:srgbClr val="FFFF00">
              <a:alpha val="25098"/>
            </a:srgb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203848" y="4797152"/>
            <a:ext cx="3240360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4000" b="1" dirty="0" smtClean="0">
                <a:solidFill>
                  <a:srgbClr val="FF0000"/>
                </a:solidFill>
              </a:rPr>
              <a:t>C=C</a:t>
            </a:r>
            <a:endParaRPr lang="en-GB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animBg="1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NIDA209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75" b="19477"/>
          <a:stretch/>
        </p:blipFill>
        <p:spPr bwMode="auto">
          <a:xfrm>
            <a:off x="323850" y="333375"/>
            <a:ext cx="8424863" cy="4186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8787" name="Group 3"/>
          <p:cNvGrpSpPr>
            <a:grpSpLocks/>
          </p:cNvGrpSpPr>
          <p:nvPr/>
        </p:nvGrpSpPr>
        <p:grpSpPr bwMode="auto">
          <a:xfrm>
            <a:off x="1547813" y="404813"/>
            <a:ext cx="3455987" cy="3814762"/>
            <a:chOff x="975" y="255"/>
            <a:chExt cx="2177" cy="2403"/>
          </a:xfrm>
        </p:grpSpPr>
        <p:sp>
          <p:nvSpPr>
            <p:cNvPr id="37895" name="Rectangle 4"/>
            <p:cNvSpPr>
              <a:spLocks noChangeArrowheads="1"/>
            </p:cNvSpPr>
            <p:nvPr/>
          </p:nvSpPr>
          <p:spPr bwMode="auto">
            <a:xfrm>
              <a:off x="975" y="255"/>
              <a:ext cx="816" cy="2403"/>
            </a:xfrm>
            <a:prstGeom prst="rect">
              <a:avLst/>
            </a:prstGeom>
            <a:solidFill>
              <a:srgbClr val="FFFF00">
                <a:alpha val="25098"/>
              </a:srgbClr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6" name="Rectangle 5"/>
            <p:cNvSpPr>
              <a:spLocks noChangeArrowheads="1"/>
            </p:cNvSpPr>
            <p:nvPr/>
          </p:nvSpPr>
          <p:spPr bwMode="auto">
            <a:xfrm>
              <a:off x="2699" y="255"/>
              <a:ext cx="453" cy="2403"/>
            </a:xfrm>
            <a:prstGeom prst="rect">
              <a:avLst/>
            </a:prstGeom>
            <a:solidFill>
              <a:srgbClr val="FFFF00">
                <a:alpha val="25098"/>
              </a:srgbClr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203848" y="4797152"/>
            <a:ext cx="3240360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4000" b="1" dirty="0" smtClean="0">
                <a:solidFill>
                  <a:srgbClr val="FF0000"/>
                </a:solidFill>
              </a:rPr>
              <a:t>C=O</a:t>
            </a:r>
          </a:p>
          <a:p>
            <a:pPr>
              <a:spcBef>
                <a:spcPct val="20000"/>
              </a:spcBef>
            </a:pPr>
            <a:r>
              <a:rPr lang="en-GB" sz="4000" b="1" dirty="0" smtClean="0">
                <a:solidFill>
                  <a:srgbClr val="FF0000"/>
                </a:solidFill>
              </a:rPr>
              <a:t>acid O-H</a:t>
            </a:r>
            <a:endParaRPr lang="en-GB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NIDA180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74" b="19182"/>
          <a:stretch/>
        </p:blipFill>
        <p:spPr bwMode="auto">
          <a:xfrm>
            <a:off x="323850" y="404814"/>
            <a:ext cx="8424863" cy="4206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0835" name="Rectangle 3"/>
          <p:cNvSpPr>
            <a:spLocks noChangeArrowheads="1"/>
          </p:cNvSpPr>
          <p:nvPr/>
        </p:nvSpPr>
        <p:spPr bwMode="auto">
          <a:xfrm>
            <a:off x="4284663" y="476250"/>
            <a:ext cx="647700" cy="3814763"/>
          </a:xfrm>
          <a:prstGeom prst="rect">
            <a:avLst/>
          </a:prstGeom>
          <a:solidFill>
            <a:srgbClr val="FFFF00">
              <a:alpha val="25098"/>
            </a:srgb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203848" y="4797152"/>
            <a:ext cx="3240360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4000" b="1" dirty="0" smtClean="0">
                <a:solidFill>
                  <a:srgbClr val="FF0000"/>
                </a:solidFill>
              </a:rPr>
              <a:t>C=O</a:t>
            </a:r>
            <a:endParaRPr lang="en-GB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476250"/>
            <a:ext cx="8893175" cy="2952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GB" sz="2300">
                <a:latin typeface="Arial" charset="0"/>
                <a:cs typeface="Arial" charset="0"/>
              </a:rPr>
              <a:t>Light is one form of electromagnetic radiation.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GB" sz="2300">
                <a:latin typeface="Arial" charset="0"/>
                <a:cs typeface="Arial" charset="0"/>
              </a:rPr>
              <a:t>Light is only a very small part of the electromagnetic spectrum.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GB" sz="2300">
                <a:latin typeface="Arial" charset="0"/>
                <a:cs typeface="Arial" charset="0"/>
              </a:rPr>
              <a:t>Electromagnetic waves consist of electric and magnetic fields which are perpendicular to each other and to the direction of travel of the wave.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GB" sz="2300">
                <a:latin typeface="Arial" charset="0"/>
                <a:cs typeface="Arial" charset="0"/>
              </a:rPr>
              <a:t>The electric and magnetic fields vibrate at the same frequency as each other.</a:t>
            </a:r>
          </a:p>
        </p:txBody>
      </p:sp>
      <p:pic>
        <p:nvPicPr>
          <p:cNvPr id="15363" name="Picture 13" descr="electromagnetic%20spectrum"/>
          <p:cNvPicPr>
            <a:picLocks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3644900"/>
            <a:ext cx="7488238" cy="2714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NIDA307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75" b="18634"/>
          <a:stretch/>
        </p:blipFill>
        <p:spPr bwMode="auto">
          <a:xfrm>
            <a:off x="250825" y="333376"/>
            <a:ext cx="8497888" cy="4277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907" name="Rectangle 3"/>
          <p:cNvSpPr>
            <a:spLocks noChangeArrowheads="1"/>
          </p:cNvSpPr>
          <p:nvPr/>
        </p:nvSpPr>
        <p:spPr bwMode="auto">
          <a:xfrm>
            <a:off x="4572000" y="404813"/>
            <a:ext cx="504825" cy="3816350"/>
          </a:xfrm>
          <a:prstGeom prst="rect">
            <a:avLst/>
          </a:prstGeom>
          <a:solidFill>
            <a:srgbClr val="FFFF00">
              <a:alpha val="25098"/>
            </a:srgb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203848" y="4797152"/>
            <a:ext cx="3240360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4000" b="1" dirty="0" smtClean="0">
                <a:solidFill>
                  <a:srgbClr val="FF0000"/>
                </a:solidFill>
              </a:rPr>
              <a:t>C=C</a:t>
            </a:r>
            <a:endParaRPr lang="en-GB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animBg="1"/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2448272"/>
          </a:xfrm>
          <a:solidFill>
            <a:schemeClr val="accent6">
              <a:lumMod val="40000"/>
              <a:lumOff val="60000"/>
              <a:alpha val="74000"/>
            </a:schemeClr>
          </a:solidFill>
        </p:spPr>
        <p:txBody>
          <a:bodyPr/>
          <a:lstStyle/>
          <a:p>
            <a:r>
              <a:rPr lang="en-US" sz="7000" dirty="0" smtClean="0">
                <a:latin typeface="Tahoma"/>
                <a:cs typeface="Tahoma"/>
              </a:rPr>
              <a:t>IR Problems 1</a:t>
            </a:r>
            <a:endParaRPr lang="en-US" sz="7000" dirty="0">
              <a:latin typeface="Tahoma"/>
              <a:cs typeface="Tahoma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567238" y="6581775"/>
            <a:ext cx="46085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GB" sz="1200" dirty="0">
                <a:solidFill>
                  <a:srgbClr val="000000"/>
                </a:solidFill>
                <a:latin typeface="Verdana" charset="0"/>
              </a:rPr>
              <a:t>© </a:t>
            </a:r>
            <a:r>
              <a:rPr lang="en-GB" sz="1200" dirty="0" err="1">
                <a:solidFill>
                  <a:srgbClr val="000000"/>
                </a:solidFill>
                <a:latin typeface="Verdana" charset="0"/>
              </a:rPr>
              <a:t>www.chemsheets.co.uk</a:t>
            </a:r>
            <a:r>
              <a:rPr lang="en-GB" sz="1200" dirty="0">
                <a:solidFill>
                  <a:srgbClr val="000000"/>
                </a:solidFill>
                <a:latin typeface="Verdana" charset="0"/>
              </a:rPr>
              <a:t>          AS </a:t>
            </a:r>
            <a:r>
              <a:rPr lang="en-GB" sz="1200" dirty="0" smtClean="0">
                <a:solidFill>
                  <a:srgbClr val="000000"/>
                </a:solidFill>
                <a:latin typeface="Verdana" charset="0"/>
              </a:rPr>
              <a:t>1087     </a:t>
            </a:r>
            <a:r>
              <a:rPr lang="en-GB" sz="1200" dirty="0">
                <a:solidFill>
                  <a:srgbClr val="000000"/>
                </a:solidFill>
                <a:latin typeface="Verdana" charset="0"/>
              </a:rPr>
              <a:t>12-Jul</a:t>
            </a:r>
            <a:r>
              <a:rPr lang="en-GB" sz="1200" dirty="0" smtClean="0">
                <a:solidFill>
                  <a:srgbClr val="000000"/>
                </a:solidFill>
                <a:latin typeface="Verdana" charset="0"/>
              </a:rPr>
              <a:t>-15</a:t>
            </a:r>
            <a:endParaRPr lang="en-GB" sz="1200" dirty="0">
              <a:solidFill>
                <a:srgbClr val="000000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262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4" descr="IM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29" b="18584"/>
          <a:stretch>
            <a:fillRect/>
          </a:stretch>
        </p:blipFill>
        <p:spPr bwMode="auto">
          <a:xfrm>
            <a:off x="250825" y="1341438"/>
            <a:ext cx="8675688" cy="440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3" name="Text Box 5"/>
          <p:cNvSpPr txBox="1">
            <a:spLocks noChangeArrowheads="1"/>
          </p:cNvSpPr>
          <p:nvPr/>
        </p:nvSpPr>
        <p:spPr bwMode="auto">
          <a:xfrm flipH="1">
            <a:off x="4067175" y="333375"/>
            <a:ext cx="9874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5098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4400">
                <a:latin typeface="Arial Black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14016974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3"/>
          <p:cNvSpPr txBox="1">
            <a:spLocks noChangeArrowheads="1"/>
          </p:cNvSpPr>
          <p:nvPr/>
        </p:nvSpPr>
        <p:spPr bwMode="auto">
          <a:xfrm flipH="1">
            <a:off x="4067175" y="333375"/>
            <a:ext cx="9874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5098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4400">
                <a:latin typeface="Arial Black" charset="0"/>
              </a:rPr>
              <a:t>Q</a:t>
            </a:r>
          </a:p>
        </p:txBody>
      </p:sp>
      <p:pic>
        <p:nvPicPr>
          <p:cNvPr id="67587" name="Picture 4" descr="IM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40" b="17522"/>
          <a:stretch>
            <a:fillRect/>
          </a:stretch>
        </p:blipFill>
        <p:spPr bwMode="auto">
          <a:xfrm>
            <a:off x="179388" y="1341438"/>
            <a:ext cx="8713787" cy="448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38443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 flipH="1">
            <a:off x="4067175" y="333375"/>
            <a:ext cx="9874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5098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4400">
                <a:latin typeface="Arial Black" charset="0"/>
              </a:rPr>
              <a:t>R</a:t>
            </a:r>
          </a:p>
        </p:txBody>
      </p:sp>
      <p:pic>
        <p:nvPicPr>
          <p:cNvPr id="68611" name="Picture 4" descr="IM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18" b="18410"/>
          <a:stretch>
            <a:fillRect/>
          </a:stretch>
        </p:blipFill>
        <p:spPr bwMode="auto">
          <a:xfrm>
            <a:off x="323850" y="1196975"/>
            <a:ext cx="8424863" cy="425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23666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 flipH="1">
            <a:off x="4067175" y="333375"/>
            <a:ext cx="9874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5098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4400">
                <a:latin typeface="Arial Black" charset="0"/>
              </a:rPr>
              <a:t>S</a:t>
            </a:r>
          </a:p>
        </p:txBody>
      </p:sp>
      <p:pic>
        <p:nvPicPr>
          <p:cNvPr id="69635" name="Picture 4" descr="IM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97" b="18672"/>
          <a:stretch>
            <a:fillRect/>
          </a:stretch>
        </p:blipFill>
        <p:spPr bwMode="auto">
          <a:xfrm>
            <a:off x="250825" y="1196975"/>
            <a:ext cx="8569325" cy="428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66137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 flipH="1">
            <a:off x="4067175" y="333375"/>
            <a:ext cx="9874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5098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4400">
                <a:latin typeface="Arial Black" charset="0"/>
              </a:rPr>
              <a:t>T</a:t>
            </a:r>
          </a:p>
        </p:txBody>
      </p:sp>
      <p:pic>
        <p:nvPicPr>
          <p:cNvPr id="70659" name="Picture 4" descr="IM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67" b="19087"/>
          <a:stretch>
            <a:fillRect/>
          </a:stretch>
        </p:blipFill>
        <p:spPr bwMode="auto">
          <a:xfrm>
            <a:off x="250825" y="1195388"/>
            <a:ext cx="8569325" cy="432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84466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 flipH="1">
            <a:off x="4067175" y="333375"/>
            <a:ext cx="9874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5098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4400">
                <a:latin typeface="Arial Black" charset="0"/>
              </a:rPr>
              <a:t>U</a:t>
            </a:r>
          </a:p>
        </p:txBody>
      </p:sp>
      <p:pic>
        <p:nvPicPr>
          <p:cNvPr id="71683" name="Picture 4" descr="IM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28" b="19008"/>
          <a:stretch>
            <a:fillRect/>
          </a:stretch>
        </p:blipFill>
        <p:spPr bwMode="auto">
          <a:xfrm>
            <a:off x="395288" y="1341438"/>
            <a:ext cx="8496300" cy="423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66270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2448272"/>
          </a:xfrm>
          <a:solidFill>
            <a:schemeClr val="accent6">
              <a:lumMod val="40000"/>
              <a:lumOff val="60000"/>
              <a:alpha val="74000"/>
            </a:schemeClr>
          </a:solidFill>
        </p:spPr>
        <p:txBody>
          <a:bodyPr/>
          <a:lstStyle/>
          <a:p>
            <a:r>
              <a:rPr lang="en-US" sz="7000" dirty="0" smtClean="0">
                <a:latin typeface="Tahoma"/>
                <a:cs typeface="Tahoma"/>
              </a:rPr>
              <a:t>IR Problems 2</a:t>
            </a:r>
            <a:endParaRPr lang="en-US" sz="7000" dirty="0">
              <a:latin typeface="Tahoma"/>
              <a:cs typeface="Tahoma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567238" y="6581775"/>
            <a:ext cx="46085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GB" sz="1200" dirty="0">
                <a:solidFill>
                  <a:srgbClr val="000000"/>
                </a:solidFill>
                <a:latin typeface="Verdana" charset="0"/>
              </a:rPr>
              <a:t>© </a:t>
            </a:r>
            <a:r>
              <a:rPr lang="en-GB" sz="1200" dirty="0" err="1">
                <a:solidFill>
                  <a:srgbClr val="000000"/>
                </a:solidFill>
                <a:latin typeface="Verdana" charset="0"/>
              </a:rPr>
              <a:t>www.chemsheets.co.uk</a:t>
            </a:r>
            <a:r>
              <a:rPr lang="en-GB" sz="1200" dirty="0">
                <a:solidFill>
                  <a:srgbClr val="000000"/>
                </a:solidFill>
                <a:latin typeface="Verdana" charset="0"/>
              </a:rPr>
              <a:t>          AS </a:t>
            </a:r>
            <a:r>
              <a:rPr lang="en-GB" sz="1200" dirty="0" smtClean="0">
                <a:solidFill>
                  <a:srgbClr val="000000"/>
                </a:solidFill>
                <a:latin typeface="Verdana" charset="0"/>
              </a:rPr>
              <a:t>1087     </a:t>
            </a:r>
            <a:r>
              <a:rPr lang="en-GB" sz="1200" dirty="0">
                <a:solidFill>
                  <a:srgbClr val="000000"/>
                </a:solidFill>
                <a:latin typeface="Verdana" charset="0"/>
              </a:rPr>
              <a:t>12-Jul</a:t>
            </a:r>
            <a:r>
              <a:rPr lang="en-GB" sz="1200" dirty="0" smtClean="0">
                <a:solidFill>
                  <a:srgbClr val="000000"/>
                </a:solidFill>
                <a:latin typeface="Verdana" charset="0"/>
              </a:rPr>
              <a:t>-15</a:t>
            </a:r>
            <a:endParaRPr lang="en-GB" sz="1200" dirty="0">
              <a:solidFill>
                <a:srgbClr val="000000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300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IDA512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93" b="19257"/>
          <a:stretch>
            <a:fillRect/>
          </a:stretch>
        </p:blipFill>
        <p:spPr bwMode="auto">
          <a:xfrm>
            <a:off x="467544" y="1052736"/>
            <a:ext cx="8208912" cy="532859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323528" y="260648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/>
              <a:t>propanoic</a:t>
            </a:r>
            <a:r>
              <a:rPr lang="en-GB" dirty="0"/>
              <a:t> acid,  butanone,  2-methylbut-2-ene,  1-hydroxypropanone,  butan-2-ol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71600" y="508518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1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03523" y="6309320"/>
            <a:ext cx="20088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 err="1">
                <a:solidFill>
                  <a:srgbClr val="FF0000"/>
                </a:solidFill>
              </a:rPr>
              <a:t>p</a:t>
            </a:r>
            <a:r>
              <a:rPr lang="en-GB" sz="2000" b="1" dirty="0" err="1" smtClean="0">
                <a:solidFill>
                  <a:srgbClr val="FF0000"/>
                </a:solidFill>
              </a:rPr>
              <a:t>ropanoic</a:t>
            </a:r>
            <a:r>
              <a:rPr lang="en-GB" sz="2000" b="1" dirty="0" smtClean="0">
                <a:solidFill>
                  <a:srgbClr val="FF0000"/>
                </a:solidFill>
              </a:rPr>
              <a:t> acid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4869160"/>
            <a:ext cx="1398487" cy="85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905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476250"/>
            <a:ext cx="8291512" cy="1223963"/>
          </a:xfrm>
        </p:spPr>
        <p:txBody>
          <a:bodyPr/>
          <a:lstStyle/>
          <a:p>
            <a:pPr eaLnBrk="1" hangingPunct="1">
              <a:buFont typeface="Symbol" charset="0"/>
              <a:buChar char=""/>
            </a:pPr>
            <a:r>
              <a:rPr lang="en-GB" sz="2400">
                <a:latin typeface="Arial" charset="0"/>
                <a:cs typeface="Arial" charset="0"/>
              </a:rPr>
              <a:t>Atoms, molecules and ions can absorb (or emit) electromagnetic radiation of specific frequencies, and this can be used to identify them.  </a:t>
            </a:r>
          </a:p>
        </p:txBody>
      </p:sp>
      <p:graphicFrame>
        <p:nvGraphicFramePr>
          <p:cNvPr id="5226" name="Group 106"/>
          <p:cNvGraphicFramePr>
            <a:graphicFrameLocks noGrp="1"/>
          </p:cNvGraphicFramePr>
          <p:nvPr>
            <p:ph sz="half" idx="2"/>
          </p:nvPr>
        </p:nvGraphicFramePr>
        <p:xfrm>
          <a:off x="611188" y="1916113"/>
          <a:ext cx="8137525" cy="4160836"/>
        </p:xfrm>
        <a:graphic>
          <a:graphicData uri="http://schemas.openxmlformats.org/drawingml/2006/table">
            <a:tbl>
              <a:tblPr/>
              <a:tblGrid>
                <a:gridCol w="2551112"/>
                <a:gridCol w="3035300"/>
                <a:gridCol w="2551113"/>
              </a:tblGrid>
              <a:tr h="10144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Electromagnetic radiation absorbed</a:t>
                      </a:r>
                      <a:endParaRPr kumimoji="0" lang="en-GB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What the energy is used for</a:t>
                      </a:r>
                      <a:endParaRPr kumimoji="0" lang="en-GB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Spectroscopy technique</a:t>
                      </a:r>
                      <a:endParaRPr kumimoji="0" lang="en-GB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2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Ultra-violet / visible</a:t>
                      </a:r>
                      <a:endParaRPr kumimoji="0" lang="en-GB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Movement of electrons to higher energy levels</a:t>
                      </a:r>
                      <a:endParaRPr kumimoji="0" lang="en-GB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Ultra-violet / visible spectroscopy</a:t>
                      </a:r>
                      <a:endParaRPr kumimoji="0" lang="en-GB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2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Infra-red</a:t>
                      </a:r>
                      <a:endParaRPr kumimoji="0" lang="en-GB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 vibrate bonds</a:t>
                      </a:r>
                      <a:endParaRPr kumimoji="0" lang="en-GB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Infra-red spectroscopy</a:t>
                      </a:r>
                      <a:endParaRPr kumimoji="0" lang="en-GB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26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Microwaves</a:t>
                      </a:r>
                      <a:endParaRPr kumimoji="0" lang="en-GB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 rotate molecules</a:t>
                      </a:r>
                      <a:endParaRPr kumimoji="0" lang="en-GB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Microwave spectroscopy</a:t>
                      </a:r>
                      <a:endParaRPr kumimoji="0" lang="en-GB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Radio waves</a:t>
                      </a:r>
                      <a:endParaRPr kumimoji="0" lang="en-GB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 change nuclear spin</a:t>
                      </a:r>
                      <a:endParaRPr kumimoji="0" lang="en-GB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NMR spectroscopy</a:t>
                      </a:r>
                      <a:endParaRPr kumimoji="0" lang="en-GB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4567238" y="6581775"/>
            <a:ext cx="46085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GB" sz="1200" dirty="0">
                <a:solidFill>
                  <a:srgbClr val="000000"/>
                </a:solidFill>
                <a:latin typeface="Verdana" charset="0"/>
              </a:rPr>
              <a:t>© </a:t>
            </a:r>
            <a:r>
              <a:rPr lang="en-GB" sz="1200" dirty="0" err="1">
                <a:solidFill>
                  <a:srgbClr val="000000"/>
                </a:solidFill>
                <a:latin typeface="Verdana" charset="0"/>
              </a:rPr>
              <a:t>www.chemsheets.co.uk</a:t>
            </a:r>
            <a:r>
              <a:rPr lang="en-GB" sz="1200" dirty="0">
                <a:solidFill>
                  <a:srgbClr val="000000"/>
                </a:solidFill>
                <a:latin typeface="Verdana" charset="0"/>
              </a:rPr>
              <a:t>          AS </a:t>
            </a:r>
            <a:r>
              <a:rPr lang="en-GB" sz="1200" dirty="0" smtClean="0">
                <a:solidFill>
                  <a:srgbClr val="000000"/>
                </a:solidFill>
                <a:latin typeface="Verdana" charset="0"/>
              </a:rPr>
              <a:t>1087     </a:t>
            </a:r>
            <a:r>
              <a:rPr lang="en-GB" sz="1200" dirty="0">
                <a:solidFill>
                  <a:srgbClr val="000000"/>
                </a:solidFill>
                <a:latin typeface="Verdana" charset="0"/>
              </a:rPr>
              <a:t>12-Jul</a:t>
            </a:r>
            <a:r>
              <a:rPr lang="en-GB" sz="1200" dirty="0" smtClean="0">
                <a:solidFill>
                  <a:srgbClr val="000000"/>
                </a:solidFill>
                <a:latin typeface="Verdana" charset="0"/>
              </a:rPr>
              <a:t>-15</a:t>
            </a:r>
            <a:endParaRPr lang="en-GB" sz="1200" dirty="0">
              <a:solidFill>
                <a:srgbClr val="000000"/>
              </a:solidFill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39" b="18672"/>
          <a:stretch>
            <a:fillRect/>
          </a:stretch>
        </p:blipFill>
        <p:spPr bwMode="auto">
          <a:xfrm>
            <a:off x="179512" y="836713"/>
            <a:ext cx="8640960" cy="554461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323528" y="260648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/>
              <a:t>propanoic</a:t>
            </a:r>
            <a:r>
              <a:rPr lang="en-GB" dirty="0"/>
              <a:t> acid,  butanone,  2-methylbut-2-ene,  1-hydroxypropanone,  butan-2-ol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568" y="530120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2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95885" y="6309320"/>
            <a:ext cx="14241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b</a:t>
            </a:r>
            <a:r>
              <a:rPr lang="en-GB" sz="2000" b="1" dirty="0" smtClean="0">
                <a:solidFill>
                  <a:srgbClr val="FF0000"/>
                </a:solidFill>
              </a:rPr>
              <a:t>utan-2-ol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6256" y="4725144"/>
            <a:ext cx="1565974" cy="1129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121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3528" y="260648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/>
              <a:t>propanoic</a:t>
            </a:r>
            <a:r>
              <a:rPr lang="en-GB" dirty="0"/>
              <a:t> acid,  butanone,  2-methylbut-2-ene,  1-hydroxypropanone,  butan-2-ol</a:t>
            </a:r>
          </a:p>
        </p:txBody>
      </p:sp>
      <p:pic>
        <p:nvPicPr>
          <p:cNvPr id="7" name="Picture 6" descr="NIDA3368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75" b="19215"/>
          <a:stretch>
            <a:fillRect/>
          </a:stretch>
        </p:blipFill>
        <p:spPr bwMode="auto">
          <a:xfrm>
            <a:off x="179512" y="908721"/>
            <a:ext cx="8712968" cy="554461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827584" y="508518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3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20272" y="6309320"/>
            <a:ext cx="13387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butanone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0272" y="4797152"/>
            <a:ext cx="1221737" cy="855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888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IDA1740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95" b="20293"/>
          <a:stretch>
            <a:fillRect/>
          </a:stretch>
        </p:blipFill>
        <p:spPr bwMode="auto">
          <a:xfrm>
            <a:off x="251520" y="980728"/>
            <a:ext cx="8568952" cy="54006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323528" y="260648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/>
              <a:t>propanoic</a:t>
            </a:r>
            <a:r>
              <a:rPr lang="en-GB" dirty="0"/>
              <a:t> acid,  butanone,  2-methylbut-2-ene,  1-hydroxypropanone,  butan-2-ol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7584" y="522920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4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40152" y="6309320"/>
            <a:ext cx="27355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1-hydroxypropanone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4941168"/>
            <a:ext cx="1987567" cy="104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200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IDA300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98" b="18651"/>
          <a:stretch>
            <a:fillRect/>
          </a:stretch>
        </p:blipFill>
        <p:spPr bwMode="auto">
          <a:xfrm>
            <a:off x="251520" y="980728"/>
            <a:ext cx="8640959" cy="54006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323528" y="260648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/>
              <a:t>propanoic</a:t>
            </a:r>
            <a:r>
              <a:rPr lang="en-GB" dirty="0"/>
              <a:t> acid,  butanone,  2-methylbut-2-ene,  1-hydroxypropanone,  butan-2-ol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7584" y="5013176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5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1162" y="6309320"/>
            <a:ext cx="23935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2-methylbut-2-ene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0272" y="4725144"/>
            <a:ext cx="1080120" cy="945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434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2448272"/>
          </a:xfrm>
          <a:solidFill>
            <a:schemeClr val="accent6">
              <a:lumMod val="40000"/>
              <a:lumOff val="60000"/>
              <a:alpha val="74000"/>
            </a:schemeClr>
          </a:solidFill>
        </p:spPr>
        <p:txBody>
          <a:bodyPr/>
          <a:lstStyle/>
          <a:p>
            <a:r>
              <a:rPr lang="en-US" sz="7000" dirty="0" smtClean="0">
                <a:latin typeface="Tahoma"/>
                <a:cs typeface="Tahoma"/>
              </a:rPr>
              <a:t>IR Problems 3</a:t>
            </a:r>
            <a:endParaRPr lang="en-US" sz="7000" dirty="0">
              <a:latin typeface="Tahoma"/>
              <a:cs typeface="Tahoma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539552" y="3501008"/>
            <a:ext cx="3816350" cy="302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lnSpc>
                <a:spcPct val="150000"/>
              </a:lnSpc>
              <a:spcBef>
                <a:spcPct val="20000"/>
              </a:spcBef>
            </a:pPr>
            <a:r>
              <a:rPr lang="en-GB" sz="2800" dirty="0"/>
              <a:t>hex-2-ene</a:t>
            </a:r>
          </a:p>
          <a:p>
            <a:pPr algn="l">
              <a:lnSpc>
                <a:spcPct val="150000"/>
              </a:lnSpc>
              <a:spcBef>
                <a:spcPct val="20000"/>
              </a:spcBef>
            </a:pPr>
            <a:r>
              <a:rPr lang="en-GB" sz="2800" dirty="0"/>
              <a:t>pentane</a:t>
            </a:r>
          </a:p>
          <a:p>
            <a:pPr algn="l">
              <a:lnSpc>
                <a:spcPct val="150000"/>
              </a:lnSpc>
              <a:spcBef>
                <a:spcPct val="20000"/>
              </a:spcBef>
            </a:pPr>
            <a:r>
              <a:rPr lang="en-GB" sz="2800" dirty="0"/>
              <a:t>methylpropan-1-ol</a:t>
            </a:r>
          </a:p>
          <a:p>
            <a:pPr algn="l">
              <a:lnSpc>
                <a:spcPct val="150000"/>
              </a:lnSpc>
              <a:spcBef>
                <a:spcPct val="20000"/>
              </a:spcBef>
            </a:pPr>
            <a:r>
              <a:rPr lang="en-GB" sz="2800" dirty="0"/>
              <a:t>2-methylpentan-3-one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932165" y="3501008"/>
            <a:ext cx="3816350" cy="302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lnSpc>
                <a:spcPct val="150000"/>
              </a:lnSpc>
              <a:spcBef>
                <a:spcPct val="20000"/>
              </a:spcBef>
            </a:pPr>
            <a:r>
              <a:rPr lang="en-GB" sz="2800"/>
              <a:t>butanal</a:t>
            </a:r>
          </a:p>
          <a:p>
            <a:pPr algn="l">
              <a:lnSpc>
                <a:spcPct val="150000"/>
              </a:lnSpc>
              <a:spcBef>
                <a:spcPct val="20000"/>
              </a:spcBef>
            </a:pPr>
            <a:r>
              <a:rPr lang="en-GB" sz="2800"/>
              <a:t>butanoic acid</a:t>
            </a:r>
          </a:p>
          <a:p>
            <a:pPr algn="l">
              <a:lnSpc>
                <a:spcPct val="150000"/>
              </a:lnSpc>
              <a:spcBef>
                <a:spcPct val="20000"/>
              </a:spcBef>
            </a:pPr>
            <a:r>
              <a:rPr lang="en-GB" sz="2800"/>
              <a:t>propyl ethanoate</a:t>
            </a:r>
          </a:p>
          <a:p>
            <a:pPr algn="l">
              <a:lnSpc>
                <a:spcPct val="150000"/>
              </a:lnSpc>
              <a:spcBef>
                <a:spcPct val="20000"/>
              </a:spcBef>
            </a:pPr>
            <a:r>
              <a:rPr lang="en-GB" sz="2800"/>
              <a:t>nitrobenzene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4567238" y="6581775"/>
            <a:ext cx="46085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GB" sz="1200" dirty="0">
                <a:solidFill>
                  <a:srgbClr val="000000"/>
                </a:solidFill>
                <a:latin typeface="Verdana" charset="0"/>
              </a:rPr>
              <a:t>© </a:t>
            </a:r>
            <a:r>
              <a:rPr lang="en-GB" sz="1200" dirty="0" err="1">
                <a:solidFill>
                  <a:srgbClr val="000000"/>
                </a:solidFill>
                <a:latin typeface="Verdana" charset="0"/>
              </a:rPr>
              <a:t>www.chemsheets.co.uk</a:t>
            </a:r>
            <a:r>
              <a:rPr lang="en-GB" sz="1200" dirty="0">
                <a:solidFill>
                  <a:srgbClr val="000000"/>
                </a:solidFill>
                <a:latin typeface="Verdana" charset="0"/>
              </a:rPr>
              <a:t>          AS </a:t>
            </a:r>
            <a:r>
              <a:rPr lang="en-GB" sz="1200" dirty="0" smtClean="0">
                <a:solidFill>
                  <a:srgbClr val="000000"/>
                </a:solidFill>
                <a:latin typeface="Verdana" charset="0"/>
              </a:rPr>
              <a:t>1087     </a:t>
            </a:r>
            <a:r>
              <a:rPr lang="en-GB" sz="1200" dirty="0">
                <a:solidFill>
                  <a:srgbClr val="000000"/>
                </a:solidFill>
                <a:latin typeface="Verdana" charset="0"/>
              </a:rPr>
              <a:t>12-Jul</a:t>
            </a:r>
            <a:r>
              <a:rPr lang="en-GB" sz="1200" dirty="0" smtClean="0">
                <a:solidFill>
                  <a:srgbClr val="000000"/>
                </a:solidFill>
                <a:latin typeface="Verdana" charset="0"/>
              </a:rPr>
              <a:t>-15</a:t>
            </a:r>
            <a:endParaRPr lang="en-GB" sz="1200" dirty="0">
              <a:solidFill>
                <a:srgbClr val="000000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746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4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557338"/>
            <a:ext cx="7848600" cy="4905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5059" name="Rectangle 8"/>
          <p:cNvSpPr>
            <a:spLocks noChangeArrowheads="1"/>
          </p:cNvSpPr>
          <p:nvPr/>
        </p:nvSpPr>
        <p:spPr bwMode="auto">
          <a:xfrm>
            <a:off x="395288" y="260350"/>
            <a:ext cx="863600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6200">
                <a:latin typeface="Tahoma" charset="0"/>
                <a:sym typeface="Wingdings" charset="0"/>
              </a:rPr>
              <a:t></a:t>
            </a:r>
            <a:endParaRPr lang="en-GB" sz="3400">
              <a:sym typeface="Wingdings" charset="0"/>
            </a:endParaRPr>
          </a:p>
        </p:txBody>
      </p:sp>
      <p:sp>
        <p:nvSpPr>
          <p:cNvPr id="45060" name="Rectangle 12"/>
          <p:cNvSpPr>
            <a:spLocks noChangeArrowheads="1"/>
          </p:cNvSpPr>
          <p:nvPr/>
        </p:nvSpPr>
        <p:spPr bwMode="auto">
          <a:xfrm>
            <a:off x="55086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3" action="ppaction://hlinksldjump"/>
              </a:rPr>
              <a:t>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5061" name="Rectangle 13"/>
          <p:cNvSpPr>
            <a:spLocks noChangeArrowheads="1"/>
          </p:cNvSpPr>
          <p:nvPr/>
        </p:nvSpPr>
        <p:spPr bwMode="auto">
          <a:xfrm>
            <a:off x="59404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4" action="ppaction://hlinksldjump"/>
              </a:rPr>
              <a:t>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5062" name="Rectangle 14"/>
          <p:cNvSpPr>
            <a:spLocks noChangeArrowheads="1"/>
          </p:cNvSpPr>
          <p:nvPr/>
        </p:nvSpPr>
        <p:spPr bwMode="auto">
          <a:xfrm>
            <a:off x="72374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5" action="ppaction://hlinksldjump"/>
              </a:rPr>
              <a:t>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5063" name="Rectangle 15"/>
          <p:cNvSpPr>
            <a:spLocks noChangeArrowheads="1"/>
          </p:cNvSpPr>
          <p:nvPr/>
        </p:nvSpPr>
        <p:spPr bwMode="auto">
          <a:xfrm>
            <a:off x="68040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6" action="ppaction://hlinksldjump"/>
              </a:rPr>
              <a:t>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5064" name="Rectangle 16"/>
          <p:cNvSpPr>
            <a:spLocks noChangeArrowheads="1"/>
          </p:cNvSpPr>
          <p:nvPr/>
        </p:nvSpPr>
        <p:spPr bwMode="auto">
          <a:xfrm>
            <a:off x="63722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7" action="ppaction://hlinksldjump"/>
              </a:rPr>
              <a:t>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5065" name="Rectangle 17"/>
          <p:cNvSpPr>
            <a:spLocks noChangeArrowheads="1"/>
          </p:cNvSpPr>
          <p:nvPr/>
        </p:nvSpPr>
        <p:spPr bwMode="auto">
          <a:xfrm>
            <a:off x="76692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8" action="ppaction://hlinksldjump"/>
              </a:rPr>
              <a:t>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5066" name="Rectangle 18"/>
          <p:cNvSpPr>
            <a:spLocks noChangeArrowheads="1"/>
          </p:cNvSpPr>
          <p:nvPr/>
        </p:nvSpPr>
        <p:spPr bwMode="auto">
          <a:xfrm>
            <a:off x="81010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9" action="ppaction://hlinksldjump"/>
              </a:rPr>
              <a:t>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5067" name="Rectangle 19"/>
          <p:cNvSpPr>
            <a:spLocks noChangeArrowheads="1"/>
          </p:cNvSpPr>
          <p:nvPr/>
        </p:nvSpPr>
        <p:spPr bwMode="auto">
          <a:xfrm>
            <a:off x="856773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0" action="ppaction://hlinksldjump"/>
              </a:rPr>
              <a:t>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5068" name="Rectangle 21"/>
          <p:cNvSpPr>
            <a:spLocks noChangeArrowheads="1"/>
          </p:cNvSpPr>
          <p:nvPr/>
        </p:nvSpPr>
        <p:spPr bwMode="auto">
          <a:xfrm>
            <a:off x="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1" action="ppaction://hlinksldjump"/>
              </a:rPr>
              <a:t>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5069" name="Rectangle 22"/>
          <p:cNvSpPr>
            <a:spLocks noChangeArrowheads="1"/>
          </p:cNvSpPr>
          <p:nvPr/>
        </p:nvSpPr>
        <p:spPr bwMode="auto">
          <a:xfrm>
            <a:off x="43180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2" action="ppaction://hlinksldjump"/>
              </a:rPr>
              <a:t>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5070" name="Rectangle 23"/>
          <p:cNvSpPr>
            <a:spLocks noChangeArrowheads="1"/>
          </p:cNvSpPr>
          <p:nvPr/>
        </p:nvSpPr>
        <p:spPr bwMode="auto">
          <a:xfrm>
            <a:off x="172878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3" action="ppaction://hlinksldjump"/>
              </a:rPr>
              <a:t>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5071" name="Rectangle 24"/>
          <p:cNvSpPr>
            <a:spLocks noChangeArrowheads="1"/>
          </p:cNvSpPr>
          <p:nvPr/>
        </p:nvSpPr>
        <p:spPr bwMode="auto">
          <a:xfrm>
            <a:off x="129540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4" action="ppaction://hlinksldjump"/>
              </a:rPr>
              <a:t>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5072" name="Rectangle 25"/>
          <p:cNvSpPr>
            <a:spLocks noChangeArrowheads="1"/>
          </p:cNvSpPr>
          <p:nvPr/>
        </p:nvSpPr>
        <p:spPr bwMode="auto">
          <a:xfrm>
            <a:off x="86360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5" action="ppaction://hlinksldjump"/>
              </a:rPr>
              <a:t>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5073" name="Rectangle 26"/>
          <p:cNvSpPr>
            <a:spLocks noChangeArrowheads="1"/>
          </p:cNvSpPr>
          <p:nvPr/>
        </p:nvSpPr>
        <p:spPr bwMode="auto">
          <a:xfrm>
            <a:off x="216058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6" action="ppaction://hlinksldjump"/>
              </a:rPr>
              <a:t>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5074" name="Rectangle 27"/>
          <p:cNvSpPr>
            <a:spLocks noChangeArrowheads="1"/>
          </p:cNvSpPr>
          <p:nvPr/>
        </p:nvSpPr>
        <p:spPr bwMode="auto">
          <a:xfrm>
            <a:off x="259238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7" action="ppaction://hlinksldjump"/>
              </a:rPr>
              <a:t>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5075" name="Rectangle 28"/>
          <p:cNvSpPr>
            <a:spLocks noChangeArrowheads="1"/>
          </p:cNvSpPr>
          <p:nvPr/>
        </p:nvSpPr>
        <p:spPr bwMode="auto">
          <a:xfrm>
            <a:off x="30591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8" action="ppaction://hlinksldjump"/>
              </a:rPr>
              <a:t>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3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1484313"/>
            <a:ext cx="8064500" cy="50403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6083" name="Rectangle 6"/>
          <p:cNvSpPr>
            <a:spLocks noChangeArrowheads="1"/>
          </p:cNvSpPr>
          <p:nvPr/>
        </p:nvSpPr>
        <p:spPr bwMode="auto">
          <a:xfrm>
            <a:off x="395288" y="260350"/>
            <a:ext cx="863600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6200">
                <a:latin typeface="Tahoma" charset="0"/>
                <a:sym typeface="Wingdings" charset="0"/>
              </a:rPr>
              <a:t></a:t>
            </a:r>
            <a:endParaRPr lang="en-GB" sz="3400">
              <a:sym typeface="Wingdings" charset="0"/>
            </a:endParaRPr>
          </a:p>
        </p:txBody>
      </p:sp>
      <p:sp>
        <p:nvSpPr>
          <p:cNvPr id="46084" name="Rectangle 26"/>
          <p:cNvSpPr>
            <a:spLocks noChangeArrowheads="1"/>
          </p:cNvSpPr>
          <p:nvPr/>
        </p:nvSpPr>
        <p:spPr bwMode="auto">
          <a:xfrm>
            <a:off x="55086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3" action="ppaction://hlinksldjump"/>
              </a:rPr>
              <a:t>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6085" name="Rectangle 27"/>
          <p:cNvSpPr>
            <a:spLocks noChangeArrowheads="1"/>
          </p:cNvSpPr>
          <p:nvPr/>
        </p:nvSpPr>
        <p:spPr bwMode="auto">
          <a:xfrm>
            <a:off x="59404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4" action="ppaction://hlinksldjump"/>
              </a:rPr>
              <a:t>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6086" name="Rectangle 28"/>
          <p:cNvSpPr>
            <a:spLocks noChangeArrowheads="1"/>
          </p:cNvSpPr>
          <p:nvPr/>
        </p:nvSpPr>
        <p:spPr bwMode="auto">
          <a:xfrm>
            <a:off x="72374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5" action="ppaction://hlinksldjump"/>
              </a:rPr>
              <a:t>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6087" name="Rectangle 29"/>
          <p:cNvSpPr>
            <a:spLocks noChangeArrowheads="1"/>
          </p:cNvSpPr>
          <p:nvPr/>
        </p:nvSpPr>
        <p:spPr bwMode="auto">
          <a:xfrm>
            <a:off x="68040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6" action="ppaction://hlinksldjump"/>
              </a:rPr>
              <a:t>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6088" name="Rectangle 30"/>
          <p:cNvSpPr>
            <a:spLocks noChangeArrowheads="1"/>
          </p:cNvSpPr>
          <p:nvPr/>
        </p:nvSpPr>
        <p:spPr bwMode="auto">
          <a:xfrm>
            <a:off x="63722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7" action="ppaction://hlinksldjump"/>
              </a:rPr>
              <a:t>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6089" name="Rectangle 31"/>
          <p:cNvSpPr>
            <a:spLocks noChangeArrowheads="1"/>
          </p:cNvSpPr>
          <p:nvPr/>
        </p:nvSpPr>
        <p:spPr bwMode="auto">
          <a:xfrm>
            <a:off x="76692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8" action="ppaction://hlinksldjump"/>
              </a:rPr>
              <a:t>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6090" name="Rectangle 32"/>
          <p:cNvSpPr>
            <a:spLocks noChangeArrowheads="1"/>
          </p:cNvSpPr>
          <p:nvPr/>
        </p:nvSpPr>
        <p:spPr bwMode="auto">
          <a:xfrm>
            <a:off x="81010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9" action="ppaction://hlinksldjump"/>
              </a:rPr>
              <a:t>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6091" name="Rectangle 33"/>
          <p:cNvSpPr>
            <a:spLocks noChangeArrowheads="1"/>
          </p:cNvSpPr>
          <p:nvPr/>
        </p:nvSpPr>
        <p:spPr bwMode="auto">
          <a:xfrm>
            <a:off x="856773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0" action="ppaction://hlinksldjump"/>
              </a:rPr>
              <a:t>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6092" name="Rectangle 34"/>
          <p:cNvSpPr>
            <a:spLocks noChangeArrowheads="1"/>
          </p:cNvSpPr>
          <p:nvPr/>
        </p:nvSpPr>
        <p:spPr bwMode="auto">
          <a:xfrm>
            <a:off x="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1" action="ppaction://hlinksldjump"/>
              </a:rPr>
              <a:t>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6093" name="Rectangle 35"/>
          <p:cNvSpPr>
            <a:spLocks noChangeArrowheads="1"/>
          </p:cNvSpPr>
          <p:nvPr/>
        </p:nvSpPr>
        <p:spPr bwMode="auto">
          <a:xfrm>
            <a:off x="43180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2" action="ppaction://hlinksldjump"/>
              </a:rPr>
              <a:t>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6094" name="Rectangle 36"/>
          <p:cNvSpPr>
            <a:spLocks noChangeArrowheads="1"/>
          </p:cNvSpPr>
          <p:nvPr/>
        </p:nvSpPr>
        <p:spPr bwMode="auto">
          <a:xfrm>
            <a:off x="172878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3" action="ppaction://hlinksldjump"/>
              </a:rPr>
              <a:t>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6095" name="Rectangle 37"/>
          <p:cNvSpPr>
            <a:spLocks noChangeArrowheads="1"/>
          </p:cNvSpPr>
          <p:nvPr/>
        </p:nvSpPr>
        <p:spPr bwMode="auto">
          <a:xfrm>
            <a:off x="129540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4" action="ppaction://hlinksldjump"/>
              </a:rPr>
              <a:t>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6096" name="Rectangle 38"/>
          <p:cNvSpPr>
            <a:spLocks noChangeArrowheads="1"/>
          </p:cNvSpPr>
          <p:nvPr/>
        </p:nvSpPr>
        <p:spPr bwMode="auto">
          <a:xfrm>
            <a:off x="86360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5" action="ppaction://hlinksldjump"/>
              </a:rPr>
              <a:t>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6097" name="Rectangle 39"/>
          <p:cNvSpPr>
            <a:spLocks noChangeArrowheads="1"/>
          </p:cNvSpPr>
          <p:nvPr/>
        </p:nvSpPr>
        <p:spPr bwMode="auto">
          <a:xfrm>
            <a:off x="216058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6" action="ppaction://hlinksldjump"/>
              </a:rPr>
              <a:t>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6098" name="Rectangle 40"/>
          <p:cNvSpPr>
            <a:spLocks noChangeArrowheads="1"/>
          </p:cNvSpPr>
          <p:nvPr/>
        </p:nvSpPr>
        <p:spPr bwMode="auto">
          <a:xfrm>
            <a:off x="259238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7" action="ppaction://hlinksldjump"/>
              </a:rPr>
              <a:t>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6099" name="Rectangle 41"/>
          <p:cNvSpPr>
            <a:spLocks noChangeArrowheads="1"/>
          </p:cNvSpPr>
          <p:nvPr/>
        </p:nvSpPr>
        <p:spPr bwMode="auto">
          <a:xfrm>
            <a:off x="30591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8" action="ppaction://hlinksldjump"/>
              </a:rPr>
              <a:t>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8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1628775"/>
            <a:ext cx="7632700" cy="47704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7107" name="Rectangle 11"/>
          <p:cNvSpPr>
            <a:spLocks noChangeArrowheads="1"/>
          </p:cNvSpPr>
          <p:nvPr/>
        </p:nvSpPr>
        <p:spPr bwMode="auto">
          <a:xfrm>
            <a:off x="395288" y="260350"/>
            <a:ext cx="863600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6200">
                <a:latin typeface="Tahoma" charset="0"/>
                <a:sym typeface="Wingdings" charset="0"/>
              </a:rPr>
              <a:t></a:t>
            </a:r>
            <a:endParaRPr lang="en-GB" sz="3400">
              <a:sym typeface="Wingdings" charset="0"/>
            </a:endParaRPr>
          </a:p>
        </p:txBody>
      </p:sp>
      <p:sp>
        <p:nvSpPr>
          <p:cNvPr id="47108" name="Rectangle 30"/>
          <p:cNvSpPr>
            <a:spLocks noChangeArrowheads="1"/>
          </p:cNvSpPr>
          <p:nvPr/>
        </p:nvSpPr>
        <p:spPr bwMode="auto">
          <a:xfrm>
            <a:off x="55086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3" action="ppaction://hlinksldjump"/>
              </a:rPr>
              <a:t>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7109" name="Rectangle 31"/>
          <p:cNvSpPr>
            <a:spLocks noChangeArrowheads="1"/>
          </p:cNvSpPr>
          <p:nvPr/>
        </p:nvSpPr>
        <p:spPr bwMode="auto">
          <a:xfrm>
            <a:off x="59404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4" action="ppaction://hlinksldjump"/>
              </a:rPr>
              <a:t>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7110" name="Rectangle 32"/>
          <p:cNvSpPr>
            <a:spLocks noChangeArrowheads="1"/>
          </p:cNvSpPr>
          <p:nvPr/>
        </p:nvSpPr>
        <p:spPr bwMode="auto">
          <a:xfrm>
            <a:off x="72374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5" action="ppaction://hlinksldjump"/>
              </a:rPr>
              <a:t>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7111" name="Rectangle 33"/>
          <p:cNvSpPr>
            <a:spLocks noChangeArrowheads="1"/>
          </p:cNvSpPr>
          <p:nvPr/>
        </p:nvSpPr>
        <p:spPr bwMode="auto">
          <a:xfrm>
            <a:off x="68040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6" action="ppaction://hlinksldjump"/>
              </a:rPr>
              <a:t>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7112" name="Rectangle 34"/>
          <p:cNvSpPr>
            <a:spLocks noChangeArrowheads="1"/>
          </p:cNvSpPr>
          <p:nvPr/>
        </p:nvSpPr>
        <p:spPr bwMode="auto">
          <a:xfrm>
            <a:off x="63722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7" action="ppaction://hlinksldjump"/>
              </a:rPr>
              <a:t>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7113" name="Rectangle 35"/>
          <p:cNvSpPr>
            <a:spLocks noChangeArrowheads="1"/>
          </p:cNvSpPr>
          <p:nvPr/>
        </p:nvSpPr>
        <p:spPr bwMode="auto">
          <a:xfrm>
            <a:off x="76692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8" action="ppaction://hlinksldjump"/>
              </a:rPr>
              <a:t>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7114" name="Rectangle 36"/>
          <p:cNvSpPr>
            <a:spLocks noChangeArrowheads="1"/>
          </p:cNvSpPr>
          <p:nvPr/>
        </p:nvSpPr>
        <p:spPr bwMode="auto">
          <a:xfrm>
            <a:off x="81010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9" action="ppaction://hlinksldjump"/>
              </a:rPr>
              <a:t>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7115" name="Rectangle 37"/>
          <p:cNvSpPr>
            <a:spLocks noChangeArrowheads="1"/>
          </p:cNvSpPr>
          <p:nvPr/>
        </p:nvSpPr>
        <p:spPr bwMode="auto">
          <a:xfrm>
            <a:off x="856773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0" action="ppaction://hlinksldjump"/>
              </a:rPr>
              <a:t>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7116" name="Rectangle 38"/>
          <p:cNvSpPr>
            <a:spLocks noChangeArrowheads="1"/>
          </p:cNvSpPr>
          <p:nvPr/>
        </p:nvSpPr>
        <p:spPr bwMode="auto">
          <a:xfrm>
            <a:off x="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1" action="ppaction://hlinksldjump"/>
              </a:rPr>
              <a:t>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7117" name="Rectangle 39"/>
          <p:cNvSpPr>
            <a:spLocks noChangeArrowheads="1"/>
          </p:cNvSpPr>
          <p:nvPr/>
        </p:nvSpPr>
        <p:spPr bwMode="auto">
          <a:xfrm>
            <a:off x="43180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2" action="ppaction://hlinksldjump"/>
              </a:rPr>
              <a:t>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7118" name="Rectangle 40"/>
          <p:cNvSpPr>
            <a:spLocks noChangeArrowheads="1"/>
          </p:cNvSpPr>
          <p:nvPr/>
        </p:nvSpPr>
        <p:spPr bwMode="auto">
          <a:xfrm>
            <a:off x="172878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3" action="ppaction://hlinksldjump"/>
              </a:rPr>
              <a:t>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7119" name="Rectangle 41"/>
          <p:cNvSpPr>
            <a:spLocks noChangeArrowheads="1"/>
          </p:cNvSpPr>
          <p:nvPr/>
        </p:nvSpPr>
        <p:spPr bwMode="auto">
          <a:xfrm>
            <a:off x="129540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4" action="ppaction://hlinksldjump"/>
              </a:rPr>
              <a:t>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7120" name="Rectangle 42"/>
          <p:cNvSpPr>
            <a:spLocks noChangeArrowheads="1"/>
          </p:cNvSpPr>
          <p:nvPr/>
        </p:nvSpPr>
        <p:spPr bwMode="auto">
          <a:xfrm>
            <a:off x="86360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5" action="ppaction://hlinksldjump"/>
              </a:rPr>
              <a:t>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7121" name="Rectangle 43"/>
          <p:cNvSpPr>
            <a:spLocks noChangeArrowheads="1"/>
          </p:cNvSpPr>
          <p:nvPr/>
        </p:nvSpPr>
        <p:spPr bwMode="auto">
          <a:xfrm>
            <a:off x="216058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6" action="ppaction://hlinksldjump"/>
              </a:rPr>
              <a:t>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7122" name="Rectangle 44"/>
          <p:cNvSpPr>
            <a:spLocks noChangeArrowheads="1"/>
          </p:cNvSpPr>
          <p:nvPr/>
        </p:nvSpPr>
        <p:spPr bwMode="auto">
          <a:xfrm>
            <a:off x="259238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7" action="ppaction://hlinksldjump"/>
              </a:rPr>
              <a:t>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7123" name="Rectangle 45"/>
          <p:cNvSpPr>
            <a:spLocks noChangeArrowheads="1"/>
          </p:cNvSpPr>
          <p:nvPr/>
        </p:nvSpPr>
        <p:spPr bwMode="auto">
          <a:xfrm>
            <a:off x="30591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8" action="ppaction://hlinksldjump"/>
              </a:rPr>
              <a:t>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8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1412875"/>
            <a:ext cx="7920037" cy="494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8131" name="Rectangle 12"/>
          <p:cNvSpPr>
            <a:spLocks noChangeArrowheads="1"/>
          </p:cNvSpPr>
          <p:nvPr/>
        </p:nvSpPr>
        <p:spPr bwMode="auto">
          <a:xfrm>
            <a:off x="395288" y="260350"/>
            <a:ext cx="863600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6200">
                <a:latin typeface="Tahoma" charset="0"/>
                <a:sym typeface="Wingdings" charset="0"/>
              </a:rPr>
              <a:t></a:t>
            </a:r>
            <a:endParaRPr lang="en-GB" sz="3400">
              <a:sym typeface="Wingdings" charset="0"/>
            </a:endParaRPr>
          </a:p>
        </p:txBody>
      </p:sp>
      <p:sp>
        <p:nvSpPr>
          <p:cNvPr id="48132" name="Rectangle 32"/>
          <p:cNvSpPr>
            <a:spLocks noChangeArrowheads="1"/>
          </p:cNvSpPr>
          <p:nvPr/>
        </p:nvSpPr>
        <p:spPr bwMode="auto">
          <a:xfrm>
            <a:off x="55086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3" action="ppaction://hlinksldjump"/>
              </a:rPr>
              <a:t>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8133" name="Rectangle 33"/>
          <p:cNvSpPr>
            <a:spLocks noChangeArrowheads="1"/>
          </p:cNvSpPr>
          <p:nvPr/>
        </p:nvSpPr>
        <p:spPr bwMode="auto">
          <a:xfrm>
            <a:off x="59404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4" action="ppaction://hlinksldjump"/>
              </a:rPr>
              <a:t>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8134" name="Rectangle 34"/>
          <p:cNvSpPr>
            <a:spLocks noChangeArrowheads="1"/>
          </p:cNvSpPr>
          <p:nvPr/>
        </p:nvSpPr>
        <p:spPr bwMode="auto">
          <a:xfrm>
            <a:off x="72374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5" action="ppaction://hlinksldjump"/>
              </a:rPr>
              <a:t>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8135" name="Rectangle 35"/>
          <p:cNvSpPr>
            <a:spLocks noChangeArrowheads="1"/>
          </p:cNvSpPr>
          <p:nvPr/>
        </p:nvSpPr>
        <p:spPr bwMode="auto">
          <a:xfrm>
            <a:off x="68040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6" action="ppaction://hlinksldjump"/>
              </a:rPr>
              <a:t>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8136" name="Rectangle 36"/>
          <p:cNvSpPr>
            <a:spLocks noChangeArrowheads="1"/>
          </p:cNvSpPr>
          <p:nvPr/>
        </p:nvSpPr>
        <p:spPr bwMode="auto">
          <a:xfrm>
            <a:off x="63722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7" action="ppaction://hlinksldjump"/>
              </a:rPr>
              <a:t>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8137" name="Rectangle 37"/>
          <p:cNvSpPr>
            <a:spLocks noChangeArrowheads="1"/>
          </p:cNvSpPr>
          <p:nvPr/>
        </p:nvSpPr>
        <p:spPr bwMode="auto">
          <a:xfrm>
            <a:off x="76692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8" action="ppaction://hlinksldjump"/>
              </a:rPr>
              <a:t>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8138" name="Rectangle 38"/>
          <p:cNvSpPr>
            <a:spLocks noChangeArrowheads="1"/>
          </p:cNvSpPr>
          <p:nvPr/>
        </p:nvSpPr>
        <p:spPr bwMode="auto">
          <a:xfrm>
            <a:off x="81010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9" action="ppaction://hlinksldjump"/>
              </a:rPr>
              <a:t>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8139" name="Rectangle 39"/>
          <p:cNvSpPr>
            <a:spLocks noChangeArrowheads="1"/>
          </p:cNvSpPr>
          <p:nvPr/>
        </p:nvSpPr>
        <p:spPr bwMode="auto">
          <a:xfrm>
            <a:off x="856773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0" action="ppaction://hlinksldjump"/>
              </a:rPr>
              <a:t>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8140" name="Rectangle 40"/>
          <p:cNvSpPr>
            <a:spLocks noChangeArrowheads="1"/>
          </p:cNvSpPr>
          <p:nvPr/>
        </p:nvSpPr>
        <p:spPr bwMode="auto">
          <a:xfrm>
            <a:off x="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1" action="ppaction://hlinksldjump"/>
              </a:rPr>
              <a:t>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8141" name="Rectangle 41"/>
          <p:cNvSpPr>
            <a:spLocks noChangeArrowheads="1"/>
          </p:cNvSpPr>
          <p:nvPr/>
        </p:nvSpPr>
        <p:spPr bwMode="auto">
          <a:xfrm>
            <a:off x="43180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2" action="ppaction://hlinksldjump"/>
              </a:rPr>
              <a:t>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8142" name="Rectangle 42"/>
          <p:cNvSpPr>
            <a:spLocks noChangeArrowheads="1"/>
          </p:cNvSpPr>
          <p:nvPr/>
        </p:nvSpPr>
        <p:spPr bwMode="auto">
          <a:xfrm>
            <a:off x="172878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3" action="ppaction://hlinksldjump"/>
              </a:rPr>
              <a:t>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8143" name="Rectangle 43"/>
          <p:cNvSpPr>
            <a:spLocks noChangeArrowheads="1"/>
          </p:cNvSpPr>
          <p:nvPr/>
        </p:nvSpPr>
        <p:spPr bwMode="auto">
          <a:xfrm>
            <a:off x="129540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4" action="ppaction://hlinksldjump"/>
              </a:rPr>
              <a:t>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8144" name="Rectangle 44"/>
          <p:cNvSpPr>
            <a:spLocks noChangeArrowheads="1"/>
          </p:cNvSpPr>
          <p:nvPr/>
        </p:nvSpPr>
        <p:spPr bwMode="auto">
          <a:xfrm>
            <a:off x="86360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5" action="ppaction://hlinksldjump"/>
              </a:rPr>
              <a:t>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8145" name="Rectangle 45"/>
          <p:cNvSpPr>
            <a:spLocks noChangeArrowheads="1"/>
          </p:cNvSpPr>
          <p:nvPr/>
        </p:nvSpPr>
        <p:spPr bwMode="auto">
          <a:xfrm>
            <a:off x="216058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6" action="ppaction://hlinksldjump"/>
              </a:rPr>
              <a:t>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8146" name="Rectangle 46"/>
          <p:cNvSpPr>
            <a:spLocks noChangeArrowheads="1"/>
          </p:cNvSpPr>
          <p:nvPr/>
        </p:nvSpPr>
        <p:spPr bwMode="auto">
          <a:xfrm>
            <a:off x="259238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7" action="ppaction://hlinksldjump"/>
              </a:rPr>
              <a:t>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8147" name="Rectangle 47"/>
          <p:cNvSpPr>
            <a:spLocks noChangeArrowheads="1"/>
          </p:cNvSpPr>
          <p:nvPr/>
        </p:nvSpPr>
        <p:spPr bwMode="auto">
          <a:xfrm>
            <a:off x="30591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8" action="ppaction://hlinksldjump"/>
              </a:rPr>
              <a:t>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8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1341438"/>
            <a:ext cx="7991475" cy="4994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9155" name="Rectangle 11"/>
          <p:cNvSpPr>
            <a:spLocks noChangeArrowheads="1"/>
          </p:cNvSpPr>
          <p:nvPr/>
        </p:nvSpPr>
        <p:spPr bwMode="auto">
          <a:xfrm>
            <a:off x="395288" y="260350"/>
            <a:ext cx="863600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6200">
                <a:latin typeface="Tahoma" charset="0"/>
                <a:sym typeface="Wingdings" charset="0"/>
              </a:rPr>
              <a:t></a:t>
            </a:r>
            <a:endParaRPr lang="en-GB" sz="3400">
              <a:sym typeface="Wingdings" charset="0"/>
            </a:endParaRPr>
          </a:p>
        </p:txBody>
      </p:sp>
      <p:sp>
        <p:nvSpPr>
          <p:cNvPr id="49156" name="Rectangle 32"/>
          <p:cNvSpPr>
            <a:spLocks noChangeArrowheads="1"/>
          </p:cNvSpPr>
          <p:nvPr/>
        </p:nvSpPr>
        <p:spPr bwMode="auto">
          <a:xfrm>
            <a:off x="55086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3" action="ppaction://hlinksldjump"/>
              </a:rPr>
              <a:t>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9157" name="Rectangle 33"/>
          <p:cNvSpPr>
            <a:spLocks noChangeArrowheads="1"/>
          </p:cNvSpPr>
          <p:nvPr/>
        </p:nvSpPr>
        <p:spPr bwMode="auto">
          <a:xfrm>
            <a:off x="59404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4" action="ppaction://hlinksldjump"/>
              </a:rPr>
              <a:t>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9158" name="Rectangle 34"/>
          <p:cNvSpPr>
            <a:spLocks noChangeArrowheads="1"/>
          </p:cNvSpPr>
          <p:nvPr/>
        </p:nvSpPr>
        <p:spPr bwMode="auto">
          <a:xfrm>
            <a:off x="72374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5" action="ppaction://hlinksldjump"/>
              </a:rPr>
              <a:t>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9159" name="Rectangle 35"/>
          <p:cNvSpPr>
            <a:spLocks noChangeArrowheads="1"/>
          </p:cNvSpPr>
          <p:nvPr/>
        </p:nvSpPr>
        <p:spPr bwMode="auto">
          <a:xfrm>
            <a:off x="68040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6" action="ppaction://hlinksldjump"/>
              </a:rPr>
              <a:t>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9160" name="Rectangle 36"/>
          <p:cNvSpPr>
            <a:spLocks noChangeArrowheads="1"/>
          </p:cNvSpPr>
          <p:nvPr/>
        </p:nvSpPr>
        <p:spPr bwMode="auto">
          <a:xfrm>
            <a:off x="63722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7" action="ppaction://hlinksldjump"/>
              </a:rPr>
              <a:t>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9161" name="Rectangle 37"/>
          <p:cNvSpPr>
            <a:spLocks noChangeArrowheads="1"/>
          </p:cNvSpPr>
          <p:nvPr/>
        </p:nvSpPr>
        <p:spPr bwMode="auto">
          <a:xfrm>
            <a:off x="76692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8" action="ppaction://hlinksldjump"/>
              </a:rPr>
              <a:t>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9162" name="Rectangle 38"/>
          <p:cNvSpPr>
            <a:spLocks noChangeArrowheads="1"/>
          </p:cNvSpPr>
          <p:nvPr/>
        </p:nvSpPr>
        <p:spPr bwMode="auto">
          <a:xfrm>
            <a:off x="81010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9" action="ppaction://hlinksldjump"/>
              </a:rPr>
              <a:t>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9163" name="Rectangle 39"/>
          <p:cNvSpPr>
            <a:spLocks noChangeArrowheads="1"/>
          </p:cNvSpPr>
          <p:nvPr/>
        </p:nvSpPr>
        <p:spPr bwMode="auto">
          <a:xfrm>
            <a:off x="856773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0" action="ppaction://hlinksldjump"/>
              </a:rPr>
              <a:t>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9164" name="Rectangle 40"/>
          <p:cNvSpPr>
            <a:spLocks noChangeArrowheads="1"/>
          </p:cNvSpPr>
          <p:nvPr/>
        </p:nvSpPr>
        <p:spPr bwMode="auto">
          <a:xfrm>
            <a:off x="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1" action="ppaction://hlinksldjump"/>
              </a:rPr>
              <a:t>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9165" name="Rectangle 41"/>
          <p:cNvSpPr>
            <a:spLocks noChangeArrowheads="1"/>
          </p:cNvSpPr>
          <p:nvPr/>
        </p:nvSpPr>
        <p:spPr bwMode="auto">
          <a:xfrm>
            <a:off x="43180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2" action="ppaction://hlinksldjump"/>
              </a:rPr>
              <a:t>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9166" name="Rectangle 42"/>
          <p:cNvSpPr>
            <a:spLocks noChangeArrowheads="1"/>
          </p:cNvSpPr>
          <p:nvPr/>
        </p:nvSpPr>
        <p:spPr bwMode="auto">
          <a:xfrm>
            <a:off x="172878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3" action="ppaction://hlinksldjump"/>
              </a:rPr>
              <a:t>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9167" name="Rectangle 43"/>
          <p:cNvSpPr>
            <a:spLocks noChangeArrowheads="1"/>
          </p:cNvSpPr>
          <p:nvPr/>
        </p:nvSpPr>
        <p:spPr bwMode="auto">
          <a:xfrm>
            <a:off x="129540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4" action="ppaction://hlinksldjump"/>
              </a:rPr>
              <a:t>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9168" name="Rectangle 44"/>
          <p:cNvSpPr>
            <a:spLocks noChangeArrowheads="1"/>
          </p:cNvSpPr>
          <p:nvPr/>
        </p:nvSpPr>
        <p:spPr bwMode="auto">
          <a:xfrm>
            <a:off x="86360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5" action="ppaction://hlinksldjump"/>
              </a:rPr>
              <a:t>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9169" name="Rectangle 45"/>
          <p:cNvSpPr>
            <a:spLocks noChangeArrowheads="1"/>
          </p:cNvSpPr>
          <p:nvPr/>
        </p:nvSpPr>
        <p:spPr bwMode="auto">
          <a:xfrm>
            <a:off x="216058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6" action="ppaction://hlinksldjump"/>
              </a:rPr>
              <a:t>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9170" name="Rectangle 46"/>
          <p:cNvSpPr>
            <a:spLocks noChangeArrowheads="1"/>
          </p:cNvSpPr>
          <p:nvPr/>
        </p:nvSpPr>
        <p:spPr bwMode="auto">
          <a:xfrm>
            <a:off x="259238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7" action="ppaction://hlinksldjump"/>
              </a:rPr>
              <a:t>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49171" name="Rectangle 47"/>
          <p:cNvSpPr>
            <a:spLocks noChangeArrowheads="1"/>
          </p:cNvSpPr>
          <p:nvPr/>
        </p:nvSpPr>
        <p:spPr bwMode="auto">
          <a:xfrm>
            <a:off x="30591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8" action="ppaction://hlinksldjump"/>
              </a:rPr>
              <a:t>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250825" y="1341438"/>
            <a:ext cx="8424863" cy="93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3538" indent="-363538" algn="just">
              <a:lnSpc>
                <a:spcPct val="90000"/>
              </a:lnSpc>
              <a:spcAft>
                <a:spcPct val="50000"/>
              </a:spcAft>
              <a:buFontTx/>
              <a:buChar char="•"/>
            </a:pPr>
            <a:r>
              <a:rPr lang="en-GB" sz="2200"/>
              <a:t>All bonds vibrate at a characteristic frequency.</a:t>
            </a:r>
          </a:p>
          <a:p>
            <a:pPr marL="363538" indent="-363538" algn="just">
              <a:lnSpc>
                <a:spcPct val="90000"/>
              </a:lnSpc>
              <a:spcAft>
                <a:spcPct val="50000"/>
              </a:spcAft>
              <a:buFontTx/>
              <a:buChar char="•"/>
            </a:pPr>
            <a:r>
              <a:rPr lang="en-GB" sz="2200"/>
              <a:t>There are different types of vibration.</a:t>
            </a:r>
          </a:p>
        </p:txBody>
      </p:sp>
      <p:pic>
        <p:nvPicPr>
          <p:cNvPr id="18436" name="Picture 6" descr="Symmetric stretch"/>
          <p:cNvPicPr>
            <a:picLocks noChangeAspect="1" noChangeArrowheads="1" noCro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2349500"/>
            <a:ext cx="1695450" cy="1200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437" name="Picture 9" descr="Asymetric stretch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2349500"/>
            <a:ext cx="1728788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10" descr="Bend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349500"/>
            <a:ext cx="1728788" cy="122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Rectangle 11"/>
          <p:cNvSpPr>
            <a:spLocks noChangeArrowheads="1"/>
          </p:cNvSpPr>
          <p:nvPr/>
        </p:nvSpPr>
        <p:spPr bwMode="auto">
          <a:xfrm>
            <a:off x="611188" y="3716338"/>
            <a:ext cx="208756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3538" indent="-363538" algn="just">
              <a:lnSpc>
                <a:spcPct val="90000"/>
              </a:lnSpc>
              <a:spcAft>
                <a:spcPct val="50000"/>
              </a:spcAft>
            </a:pPr>
            <a:r>
              <a:rPr lang="en-GB"/>
              <a:t>Symmetric stretch</a:t>
            </a:r>
          </a:p>
        </p:txBody>
      </p:sp>
      <p:sp>
        <p:nvSpPr>
          <p:cNvPr id="18440" name="Rectangle 12"/>
          <p:cNvSpPr>
            <a:spLocks noChangeArrowheads="1"/>
          </p:cNvSpPr>
          <p:nvPr/>
        </p:nvSpPr>
        <p:spPr bwMode="auto">
          <a:xfrm>
            <a:off x="3348038" y="3716338"/>
            <a:ext cx="23749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3538" indent="-363538" algn="just">
              <a:lnSpc>
                <a:spcPct val="90000"/>
              </a:lnSpc>
              <a:spcAft>
                <a:spcPct val="50000"/>
              </a:spcAft>
            </a:pPr>
            <a:r>
              <a:rPr lang="en-GB"/>
              <a:t>Assymmetric stretch</a:t>
            </a:r>
          </a:p>
        </p:txBody>
      </p:sp>
      <p:sp>
        <p:nvSpPr>
          <p:cNvPr id="18441" name="Rectangle 13"/>
          <p:cNvSpPr>
            <a:spLocks noChangeArrowheads="1"/>
          </p:cNvSpPr>
          <p:nvPr/>
        </p:nvSpPr>
        <p:spPr bwMode="auto">
          <a:xfrm>
            <a:off x="6732588" y="3716338"/>
            <a:ext cx="122396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3538" indent="-363538" algn="just">
              <a:lnSpc>
                <a:spcPct val="90000"/>
              </a:lnSpc>
              <a:spcAft>
                <a:spcPct val="50000"/>
              </a:spcAft>
            </a:pPr>
            <a:r>
              <a:rPr lang="en-GB"/>
              <a:t>Bending</a:t>
            </a:r>
          </a:p>
        </p:txBody>
      </p:sp>
      <p:sp>
        <p:nvSpPr>
          <p:cNvPr id="59406" name="Rectangle 14"/>
          <p:cNvSpPr>
            <a:spLocks noChangeArrowheads="1"/>
          </p:cNvSpPr>
          <p:nvPr/>
        </p:nvSpPr>
        <p:spPr bwMode="auto">
          <a:xfrm>
            <a:off x="323850" y="4149725"/>
            <a:ext cx="842486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  <a:buFontTx/>
              <a:buChar char="•"/>
            </a:pPr>
            <a:r>
              <a:rPr lang="en-GB" sz="2200"/>
              <a:t>The frequency depends on the mass of the atoms in the bond, the bond strength, and the type of vibration.  </a:t>
            </a:r>
          </a:p>
        </p:txBody>
      </p:sp>
      <p:sp>
        <p:nvSpPr>
          <p:cNvPr id="59407" name="Rectangle 15"/>
          <p:cNvSpPr>
            <a:spLocks noChangeArrowheads="1"/>
          </p:cNvSpPr>
          <p:nvPr/>
        </p:nvSpPr>
        <p:spPr bwMode="auto">
          <a:xfrm>
            <a:off x="323850" y="4941888"/>
            <a:ext cx="8424863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  <a:buFontTx/>
              <a:buChar char="•"/>
            </a:pPr>
            <a:r>
              <a:rPr lang="en-GB" sz="2200"/>
              <a:t>The frequencies at which they vibrate are in the infra-red region of the electromagnetic spectrum.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0" y="260648"/>
            <a:ext cx="9165399" cy="836712"/>
          </a:xfrm>
          <a:prstGeom prst="rect">
            <a:avLst/>
          </a:prstGeom>
          <a:solidFill>
            <a:schemeClr val="accent6">
              <a:lumMod val="40000"/>
              <a:lumOff val="60000"/>
              <a:alpha val="74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5000" dirty="0" smtClean="0">
                <a:latin typeface="Tahoma"/>
                <a:cs typeface="Tahoma"/>
              </a:rPr>
              <a:t>Bond vibrations</a:t>
            </a:r>
            <a:endParaRPr lang="en-US" sz="5000" dirty="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6" grpId="0"/>
      <p:bldP spid="59407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8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1412875"/>
            <a:ext cx="7704138" cy="48148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0179" name="Rectangle 14"/>
          <p:cNvSpPr>
            <a:spLocks noChangeArrowheads="1"/>
          </p:cNvSpPr>
          <p:nvPr/>
        </p:nvSpPr>
        <p:spPr bwMode="auto">
          <a:xfrm>
            <a:off x="395288" y="260350"/>
            <a:ext cx="863600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6200">
                <a:latin typeface="Tahoma" charset="0"/>
                <a:sym typeface="Wingdings" charset="0"/>
              </a:rPr>
              <a:t></a:t>
            </a:r>
            <a:endParaRPr lang="en-GB" sz="3400">
              <a:sym typeface="Wingdings" charset="0"/>
            </a:endParaRPr>
          </a:p>
        </p:txBody>
      </p:sp>
      <p:sp>
        <p:nvSpPr>
          <p:cNvPr id="50180" name="Rectangle 35"/>
          <p:cNvSpPr>
            <a:spLocks noChangeArrowheads="1"/>
          </p:cNvSpPr>
          <p:nvPr/>
        </p:nvSpPr>
        <p:spPr bwMode="auto">
          <a:xfrm>
            <a:off x="55086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3" action="ppaction://hlinksldjump"/>
              </a:rPr>
              <a:t>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0181" name="Rectangle 36"/>
          <p:cNvSpPr>
            <a:spLocks noChangeArrowheads="1"/>
          </p:cNvSpPr>
          <p:nvPr/>
        </p:nvSpPr>
        <p:spPr bwMode="auto">
          <a:xfrm>
            <a:off x="59404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4" action="ppaction://hlinksldjump"/>
              </a:rPr>
              <a:t>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0182" name="Rectangle 37"/>
          <p:cNvSpPr>
            <a:spLocks noChangeArrowheads="1"/>
          </p:cNvSpPr>
          <p:nvPr/>
        </p:nvSpPr>
        <p:spPr bwMode="auto">
          <a:xfrm>
            <a:off x="72374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5" action="ppaction://hlinksldjump"/>
              </a:rPr>
              <a:t>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0183" name="Rectangle 38"/>
          <p:cNvSpPr>
            <a:spLocks noChangeArrowheads="1"/>
          </p:cNvSpPr>
          <p:nvPr/>
        </p:nvSpPr>
        <p:spPr bwMode="auto">
          <a:xfrm>
            <a:off x="68040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6" action="ppaction://hlinksldjump"/>
              </a:rPr>
              <a:t>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0184" name="Rectangle 39"/>
          <p:cNvSpPr>
            <a:spLocks noChangeArrowheads="1"/>
          </p:cNvSpPr>
          <p:nvPr/>
        </p:nvSpPr>
        <p:spPr bwMode="auto">
          <a:xfrm>
            <a:off x="63722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7" action="ppaction://hlinksldjump"/>
              </a:rPr>
              <a:t>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0185" name="Rectangle 40"/>
          <p:cNvSpPr>
            <a:spLocks noChangeArrowheads="1"/>
          </p:cNvSpPr>
          <p:nvPr/>
        </p:nvSpPr>
        <p:spPr bwMode="auto">
          <a:xfrm>
            <a:off x="76692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8" action="ppaction://hlinksldjump"/>
              </a:rPr>
              <a:t>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0186" name="Rectangle 41"/>
          <p:cNvSpPr>
            <a:spLocks noChangeArrowheads="1"/>
          </p:cNvSpPr>
          <p:nvPr/>
        </p:nvSpPr>
        <p:spPr bwMode="auto">
          <a:xfrm>
            <a:off x="81010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9" action="ppaction://hlinksldjump"/>
              </a:rPr>
              <a:t>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0187" name="Rectangle 42"/>
          <p:cNvSpPr>
            <a:spLocks noChangeArrowheads="1"/>
          </p:cNvSpPr>
          <p:nvPr/>
        </p:nvSpPr>
        <p:spPr bwMode="auto">
          <a:xfrm>
            <a:off x="856773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0" action="ppaction://hlinksldjump"/>
              </a:rPr>
              <a:t>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0188" name="Rectangle 43"/>
          <p:cNvSpPr>
            <a:spLocks noChangeArrowheads="1"/>
          </p:cNvSpPr>
          <p:nvPr/>
        </p:nvSpPr>
        <p:spPr bwMode="auto">
          <a:xfrm>
            <a:off x="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1" action="ppaction://hlinksldjump"/>
              </a:rPr>
              <a:t>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0189" name="Rectangle 44"/>
          <p:cNvSpPr>
            <a:spLocks noChangeArrowheads="1"/>
          </p:cNvSpPr>
          <p:nvPr/>
        </p:nvSpPr>
        <p:spPr bwMode="auto">
          <a:xfrm>
            <a:off x="43180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2" action="ppaction://hlinksldjump"/>
              </a:rPr>
              <a:t>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0190" name="Rectangle 45"/>
          <p:cNvSpPr>
            <a:spLocks noChangeArrowheads="1"/>
          </p:cNvSpPr>
          <p:nvPr/>
        </p:nvSpPr>
        <p:spPr bwMode="auto">
          <a:xfrm>
            <a:off x="172878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3" action="ppaction://hlinksldjump"/>
              </a:rPr>
              <a:t>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0191" name="Rectangle 46"/>
          <p:cNvSpPr>
            <a:spLocks noChangeArrowheads="1"/>
          </p:cNvSpPr>
          <p:nvPr/>
        </p:nvSpPr>
        <p:spPr bwMode="auto">
          <a:xfrm>
            <a:off x="129540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4" action="ppaction://hlinksldjump"/>
              </a:rPr>
              <a:t>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0192" name="Rectangle 47"/>
          <p:cNvSpPr>
            <a:spLocks noChangeArrowheads="1"/>
          </p:cNvSpPr>
          <p:nvPr/>
        </p:nvSpPr>
        <p:spPr bwMode="auto">
          <a:xfrm>
            <a:off x="86360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5" action="ppaction://hlinksldjump"/>
              </a:rPr>
              <a:t>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0193" name="Rectangle 48"/>
          <p:cNvSpPr>
            <a:spLocks noChangeArrowheads="1"/>
          </p:cNvSpPr>
          <p:nvPr/>
        </p:nvSpPr>
        <p:spPr bwMode="auto">
          <a:xfrm>
            <a:off x="216058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6" action="ppaction://hlinksldjump"/>
              </a:rPr>
              <a:t>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0194" name="Rectangle 49"/>
          <p:cNvSpPr>
            <a:spLocks noChangeArrowheads="1"/>
          </p:cNvSpPr>
          <p:nvPr/>
        </p:nvSpPr>
        <p:spPr bwMode="auto">
          <a:xfrm>
            <a:off x="259238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7" action="ppaction://hlinksldjump"/>
              </a:rPr>
              <a:t>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0195" name="Rectangle 50"/>
          <p:cNvSpPr>
            <a:spLocks noChangeArrowheads="1"/>
          </p:cNvSpPr>
          <p:nvPr/>
        </p:nvSpPr>
        <p:spPr bwMode="auto">
          <a:xfrm>
            <a:off x="30591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8" action="ppaction://hlinksldjump"/>
              </a:rPr>
              <a:t>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8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1341438"/>
            <a:ext cx="7848600" cy="4905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03" name="Rectangle 12"/>
          <p:cNvSpPr>
            <a:spLocks noChangeArrowheads="1"/>
          </p:cNvSpPr>
          <p:nvPr/>
        </p:nvSpPr>
        <p:spPr bwMode="auto">
          <a:xfrm>
            <a:off x="395288" y="260350"/>
            <a:ext cx="863600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6200">
                <a:latin typeface="Tahoma" charset="0"/>
                <a:sym typeface="Wingdings" charset="0"/>
              </a:rPr>
              <a:t></a:t>
            </a:r>
            <a:endParaRPr lang="en-GB" sz="3400">
              <a:sym typeface="Wingdings" charset="0"/>
            </a:endParaRPr>
          </a:p>
        </p:txBody>
      </p:sp>
      <p:sp>
        <p:nvSpPr>
          <p:cNvPr id="51204" name="Rectangle 32"/>
          <p:cNvSpPr>
            <a:spLocks noChangeArrowheads="1"/>
          </p:cNvSpPr>
          <p:nvPr/>
        </p:nvSpPr>
        <p:spPr bwMode="auto">
          <a:xfrm>
            <a:off x="55086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3" action="ppaction://hlinksldjump"/>
              </a:rPr>
              <a:t>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1205" name="Rectangle 33"/>
          <p:cNvSpPr>
            <a:spLocks noChangeArrowheads="1"/>
          </p:cNvSpPr>
          <p:nvPr/>
        </p:nvSpPr>
        <p:spPr bwMode="auto">
          <a:xfrm>
            <a:off x="59404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4" action="ppaction://hlinksldjump"/>
              </a:rPr>
              <a:t>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1206" name="Rectangle 34"/>
          <p:cNvSpPr>
            <a:spLocks noChangeArrowheads="1"/>
          </p:cNvSpPr>
          <p:nvPr/>
        </p:nvSpPr>
        <p:spPr bwMode="auto">
          <a:xfrm>
            <a:off x="72374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5" action="ppaction://hlinksldjump"/>
              </a:rPr>
              <a:t>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1207" name="Rectangle 35"/>
          <p:cNvSpPr>
            <a:spLocks noChangeArrowheads="1"/>
          </p:cNvSpPr>
          <p:nvPr/>
        </p:nvSpPr>
        <p:spPr bwMode="auto">
          <a:xfrm>
            <a:off x="68040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6" action="ppaction://hlinksldjump"/>
              </a:rPr>
              <a:t>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1208" name="Rectangle 36"/>
          <p:cNvSpPr>
            <a:spLocks noChangeArrowheads="1"/>
          </p:cNvSpPr>
          <p:nvPr/>
        </p:nvSpPr>
        <p:spPr bwMode="auto">
          <a:xfrm>
            <a:off x="63722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7" action="ppaction://hlinksldjump"/>
              </a:rPr>
              <a:t>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1209" name="Rectangle 37"/>
          <p:cNvSpPr>
            <a:spLocks noChangeArrowheads="1"/>
          </p:cNvSpPr>
          <p:nvPr/>
        </p:nvSpPr>
        <p:spPr bwMode="auto">
          <a:xfrm>
            <a:off x="76692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8" action="ppaction://hlinksldjump"/>
              </a:rPr>
              <a:t>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1210" name="Rectangle 38"/>
          <p:cNvSpPr>
            <a:spLocks noChangeArrowheads="1"/>
          </p:cNvSpPr>
          <p:nvPr/>
        </p:nvSpPr>
        <p:spPr bwMode="auto">
          <a:xfrm>
            <a:off x="81010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9" action="ppaction://hlinksldjump"/>
              </a:rPr>
              <a:t>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1211" name="Rectangle 39"/>
          <p:cNvSpPr>
            <a:spLocks noChangeArrowheads="1"/>
          </p:cNvSpPr>
          <p:nvPr/>
        </p:nvSpPr>
        <p:spPr bwMode="auto">
          <a:xfrm>
            <a:off x="856773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0" action="ppaction://hlinksldjump"/>
              </a:rPr>
              <a:t>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1212" name="Rectangle 40"/>
          <p:cNvSpPr>
            <a:spLocks noChangeArrowheads="1"/>
          </p:cNvSpPr>
          <p:nvPr/>
        </p:nvSpPr>
        <p:spPr bwMode="auto">
          <a:xfrm>
            <a:off x="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1" action="ppaction://hlinksldjump"/>
              </a:rPr>
              <a:t>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1213" name="Rectangle 41"/>
          <p:cNvSpPr>
            <a:spLocks noChangeArrowheads="1"/>
          </p:cNvSpPr>
          <p:nvPr/>
        </p:nvSpPr>
        <p:spPr bwMode="auto">
          <a:xfrm>
            <a:off x="43180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2" action="ppaction://hlinksldjump"/>
              </a:rPr>
              <a:t>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1214" name="Rectangle 42"/>
          <p:cNvSpPr>
            <a:spLocks noChangeArrowheads="1"/>
          </p:cNvSpPr>
          <p:nvPr/>
        </p:nvSpPr>
        <p:spPr bwMode="auto">
          <a:xfrm>
            <a:off x="172878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3" action="ppaction://hlinksldjump"/>
              </a:rPr>
              <a:t>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1215" name="Rectangle 43"/>
          <p:cNvSpPr>
            <a:spLocks noChangeArrowheads="1"/>
          </p:cNvSpPr>
          <p:nvPr/>
        </p:nvSpPr>
        <p:spPr bwMode="auto">
          <a:xfrm>
            <a:off x="129540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4" action="ppaction://hlinksldjump"/>
              </a:rPr>
              <a:t>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1216" name="Rectangle 44"/>
          <p:cNvSpPr>
            <a:spLocks noChangeArrowheads="1"/>
          </p:cNvSpPr>
          <p:nvPr/>
        </p:nvSpPr>
        <p:spPr bwMode="auto">
          <a:xfrm>
            <a:off x="86360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5" action="ppaction://hlinksldjump"/>
              </a:rPr>
              <a:t>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1217" name="Rectangle 45"/>
          <p:cNvSpPr>
            <a:spLocks noChangeArrowheads="1"/>
          </p:cNvSpPr>
          <p:nvPr/>
        </p:nvSpPr>
        <p:spPr bwMode="auto">
          <a:xfrm>
            <a:off x="216058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6" action="ppaction://hlinksldjump"/>
              </a:rPr>
              <a:t>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1218" name="Rectangle 46"/>
          <p:cNvSpPr>
            <a:spLocks noChangeArrowheads="1"/>
          </p:cNvSpPr>
          <p:nvPr/>
        </p:nvSpPr>
        <p:spPr bwMode="auto">
          <a:xfrm>
            <a:off x="259238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7" action="ppaction://hlinksldjump"/>
              </a:rPr>
              <a:t>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1219" name="Rectangle 47"/>
          <p:cNvSpPr>
            <a:spLocks noChangeArrowheads="1"/>
          </p:cNvSpPr>
          <p:nvPr/>
        </p:nvSpPr>
        <p:spPr bwMode="auto">
          <a:xfrm>
            <a:off x="30591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8" action="ppaction://hlinksldjump"/>
              </a:rPr>
              <a:t>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8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1341438"/>
            <a:ext cx="7993062" cy="49958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2227" name="Rectangle 15"/>
          <p:cNvSpPr>
            <a:spLocks noChangeArrowheads="1"/>
          </p:cNvSpPr>
          <p:nvPr/>
        </p:nvSpPr>
        <p:spPr bwMode="auto">
          <a:xfrm>
            <a:off x="395288" y="260350"/>
            <a:ext cx="863600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6200">
                <a:latin typeface="Tahoma" charset="0"/>
                <a:sym typeface="Wingdings" charset="0"/>
              </a:rPr>
              <a:t></a:t>
            </a:r>
            <a:endParaRPr lang="en-GB" sz="3400">
              <a:sym typeface="Wingdings" charset="0"/>
            </a:endParaRPr>
          </a:p>
        </p:txBody>
      </p:sp>
      <p:sp>
        <p:nvSpPr>
          <p:cNvPr id="52228" name="Rectangle 36"/>
          <p:cNvSpPr>
            <a:spLocks noChangeArrowheads="1"/>
          </p:cNvSpPr>
          <p:nvPr/>
        </p:nvSpPr>
        <p:spPr bwMode="auto">
          <a:xfrm>
            <a:off x="55086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3" action="ppaction://hlinksldjump"/>
              </a:rPr>
              <a:t>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2229" name="Rectangle 37"/>
          <p:cNvSpPr>
            <a:spLocks noChangeArrowheads="1"/>
          </p:cNvSpPr>
          <p:nvPr/>
        </p:nvSpPr>
        <p:spPr bwMode="auto">
          <a:xfrm>
            <a:off x="59404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4" action="ppaction://hlinksldjump"/>
              </a:rPr>
              <a:t>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2230" name="Rectangle 38"/>
          <p:cNvSpPr>
            <a:spLocks noChangeArrowheads="1"/>
          </p:cNvSpPr>
          <p:nvPr/>
        </p:nvSpPr>
        <p:spPr bwMode="auto">
          <a:xfrm>
            <a:off x="72374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5" action="ppaction://hlinksldjump"/>
              </a:rPr>
              <a:t>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2231" name="Rectangle 39"/>
          <p:cNvSpPr>
            <a:spLocks noChangeArrowheads="1"/>
          </p:cNvSpPr>
          <p:nvPr/>
        </p:nvSpPr>
        <p:spPr bwMode="auto">
          <a:xfrm>
            <a:off x="68040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6" action="ppaction://hlinksldjump"/>
              </a:rPr>
              <a:t>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2232" name="Rectangle 40"/>
          <p:cNvSpPr>
            <a:spLocks noChangeArrowheads="1"/>
          </p:cNvSpPr>
          <p:nvPr/>
        </p:nvSpPr>
        <p:spPr bwMode="auto">
          <a:xfrm>
            <a:off x="63722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7" action="ppaction://hlinksldjump"/>
              </a:rPr>
              <a:t>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2233" name="Rectangle 41"/>
          <p:cNvSpPr>
            <a:spLocks noChangeArrowheads="1"/>
          </p:cNvSpPr>
          <p:nvPr/>
        </p:nvSpPr>
        <p:spPr bwMode="auto">
          <a:xfrm>
            <a:off x="76692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8" action="ppaction://hlinksldjump"/>
              </a:rPr>
              <a:t>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2234" name="Rectangle 42"/>
          <p:cNvSpPr>
            <a:spLocks noChangeArrowheads="1"/>
          </p:cNvSpPr>
          <p:nvPr/>
        </p:nvSpPr>
        <p:spPr bwMode="auto">
          <a:xfrm>
            <a:off x="81010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9" action="ppaction://hlinksldjump"/>
              </a:rPr>
              <a:t>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2235" name="Rectangle 43"/>
          <p:cNvSpPr>
            <a:spLocks noChangeArrowheads="1"/>
          </p:cNvSpPr>
          <p:nvPr/>
        </p:nvSpPr>
        <p:spPr bwMode="auto">
          <a:xfrm>
            <a:off x="856773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0" action="ppaction://hlinksldjump"/>
              </a:rPr>
              <a:t>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2236" name="Rectangle 44"/>
          <p:cNvSpPr>
            <a:spLocks noChangeArrowheads="1"/>
          </p:cNvSpPr>
          <p:nvPr/>
        </p:nvSpPr>
        <p:spPr bwMode="auto">
          <a:xfrm>
            <a:off x="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1" action="ppaction://hlinksldjump"/>
              </a:rPr>
              <a:t>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2237" name="Rectangle 45"/>
          <p:cNvSpPr>
            <a:spLocks noChangeArrowheads="1"/>
          </p:cNvSpPr>
          <p:nvPr/>
        </p:nvSpPr>
        <p:spPr bwMode="auto">
          <a:xfrm>
            <a:off x="43180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2" action="ppaction://hlinksldjump"/>
              </a:rPr>
              <a:t>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2238" name="Rectangle 46"/>
          <p:cNvSpPr>
            <a:spLocks noChangeArrowheads="1"/>
          </p:cNvSpPr>
          <p:nvPr/>
        </p:nvSpPr>
        <p:spPr bwMode="auto">
          <a:xfrm>
            <a:off x="172878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3" action="ppaction://hlinksldjump"/>
              </a:rPr>
              <a:t>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2239" name="Rectangle 47"/>
          <p:cNvSpPr>
            <a:spLocks noChangeArrowheads="1"/>
          </p:cNvSpPr>
          <p:nvPr/>
        </p:nvSpPr>
        <p:spPr bwMode="auto">
          <a:xfrm>
            <a:off x="129540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4" action="ppaction://hlinksldjump"/>
              </a:rPr>
              <a:t>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2240" name="Rectangle 48"/>
          <p:cNvSpPr>
            <a:spLocks noChangeArrowheads="1"/>
          </p:cNvSpPr>
          <p:nvPr/>
        </p:nvSpPr>
        <p:spPr bwMode="auto">
          <a:xfrm>
            <a:off x="86360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5" action="ppaction://hlinksldjump"/>
              </a:rPr>
              <a:t>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2241" name="Rectangle 49"/>
          <p:cNvSpPr>
            <a:spLocks noChangeArrowheads="1"/>
          </p:cNvSpPr>
          <p:nvPr/>
        </p:nvSpPr>
        <p:spPr bwMode="auto">
          <a:xfrm>
            <a:off x="216058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6" action="ppaction://hlinksldjump"/>
              </a:rPr>
              <a:t>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2242" name="Rectangle 50"/>
          <p:cNvSpPr>
            <a:spLocks noChangeArrowheads="1"/>
          </p:cNvSpPr>
          <p:nvPr/>
        </p:nvSpPr>
        <p:spPr bwMode="auto">
          <a:xfrm>
            <a:off x="259238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7" action="ppaction://hlinksldjump"/>
              </a:rPr>
              <a:t>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2243" name="Rectangle 51"/>
          <p:cNvSpPr>
            <a:spLocks noChangeArrowheads="1"/>
          </p:cNvSpPr>
          <p:nvPr/>
        </p:nvSpPr>
        <p:spPr bwMode="auto">
          <a:xfrm>
            <a:off x="30591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8" action="ppaction://hlinksldjump"/>
              </a:rPr>
              <a:t>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ChangeArrowheads="1"/>
          </p:cNvSpPr>
          <p:nvPr/>
        </p:nvSpPr>
        <p:spPr bwMode="auto">
          <a:xfrm>
            <a:off x="6443663" y="1557338"/>
            <a:ext cx="720725" cy="4464050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1" name="Rectangle 4"/>
          <p:cNvSpPr>
            <a:spLocks noChangeArrowheads="1"/>
          </p:cNvSpPr>
          <p:nvPr/>
        </p:nvSpPr>
        <p:spPr bwMode="auto">
          <a:xfrm>
            <a:off x="7235825" y="4652963"/>
            <a:ext cx="100965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600">
                <a:latin typeface="Tahoma" charset="0"/>
              </a:rPr>
              <a:t>C-O</a:t>
            </a:r>
            <a:endParaRPr lang="en-GB" sz="2000"/>
          </a:p>
        </p:txBody>
      </p:sp>
      <p:pic>
        <p:nvPicPr>
          <p:cNvPr id="53252" name="Picture 8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520825"/>
            <a:ext cx="7848600" cy="4905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3253" name="Rectangle 9"/>
          <p:cNvSpPr>
            <a:spLocks noChangeArrowheads="1"/>
          </p:cNvSpPr>
          <p:nvPr/>
        </p:nvSpPr>
        <p:spPr bwMode="auto">
          <a:xfrm>
            <a:off x="5364163" y="1557338"/>
            <a:ext cx="431800" cy="4464050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Rectangle 11"/>
          <p:cNvSpPr>
            <a:spLocks noChangeArrowheads="1"/>
          </p:cNvSpPr>
          <p:nvPr/>
        </p:nvSpPr>
        <p:spPr bwMode="auto">
          <a:xfrm>
            <a:off x="4500563" y="4652963"/>
            <a:ext cx="100965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600">
                <a:latin typeface="Tahoma" charset="0"/>
              </a:rPr>
              <a:t>C=O</a:t>
            </a:r>
            <a:endParaRPr lang="en-GB" sz="2000"/>
          </a:p>
        </p:txBody>
      </p:sp>
      <p:sp>
        <p:nvSpPr>
          <p:cNvPr id="53255" name="Rectangle 13"/>
          <p:cNvSpPr>
            <a:spLocks noChangeArrowheads="1"/>
          </p:cNvSpPr>
          <p:nvPr/>
        </p:nvSpPr>
        <p:spPr bwMode="auto">
          <a:xfrm>
            <a:off x="1619250" y="549275"/>
            <a:ext cx="33845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3000">
                <a:latin typeface="Tahoma" charset="0"/>
              </a:rPr>
              <a:t>propyl ethanoate</a:t>
            </a:r>
            <a:endParaRPr lang="en-GB" sz="2200"/>
          </a:p>
        </p:txBody>
      </p:sp>
      <p:sp>
        <p:nvSpPr>
          <p:cNvPr id="53256" name="Rectangle 15"/>
          <p:cNvSpPr>
            <a:spLocks noChangeArrowheads="1"/>
          </p:cNvSpPr>
          <p:nvPr/>
        </p:nvSpPr>
        <p:spPr bwMode="auto">
          <a:xfrm>
            <a:off x="395288" y="260350"/>
            <a:ext cx="863600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6200">
                <a:latin typeface="Tahoma" charset="0"/>
                <a:sym typeface="Wingdings" charset="0"/>
              </a:rPr>
              <a:t></a:t>
            </a:r>
            <a:endParaRPr lang="en-GB" sz="3400">
              <a:sym typeface="Wingdings" charset="0"/>
            </a:endParaRPr>
          </a:p>
        </p:txBody>
      </p:sp>
      <p:pic>
        <p:nvPicPr>
          <p:cNvPr id="53257" name="Picture 1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2363" y="188913"/>
            <a:ext cx="3600450" cy="109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5098"/>
                  </a:schemeClr>
                </a:solidFill>
              </a14:hiddenFill>
            </a:ext>
          </a:extLst>
        </p:spPr>
      </p:pic>
      <p:sp>
        <p:nvSpPr>
          <p:cNvPr id="53258" name="Rectangle 34"/>
          <p:cNvSpPr>
            <a:spLocks noChangeArrowheads="1"/>
          </p:cNvSpPr>
          <p:nvPr/>
        </p:nvSpPr>
        <p:spPr bwMode="auto">
          <a:xfrm>
            <a:off x="55086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4" action="ppaction://hlinksldjump"/>
              </a:rPr>
              <a:t>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3259" name="Rectangle 35"/>
          <p:cNvSpPr>
            <a:spLocks noChangeArrowheads="1"/>
          </p:cNvSpPr>
          <p:nvPr/>
        </p:nvSpPr>
        <p:spPr bwMode="auto">
          <a:xfrm>
            <a:off x="59404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5" action="ppaction://hlinksldjump"/>
              </a:rPr>
              <a:t>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3260" name="Rectangle 36"/>
          <p:cNvSpPr>
            <a:spLocks noChangeArrowheads="1"/>
          </p:cNvSpPr>
          <p:nvPr/>
        </p:nvSpPr>
        <p:spPr bwMode="auto">
          <a:xfrm>
            <a:off x="72374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6" action="ppaction://hlinksldjump"/>
              </a:rPr>
              <a:t>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3261" name="Rectangle 37"/>
          <p:cNvSpPr>
            <a:spLocks noChangeArrowheads="1"/>
          </p:cNvSpPr>
          <p:nvPr/>
        </p:nvSpPr>
        <p:spPr bwMode="auto">
          <a:xfrm>
            <a:off x="68040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7" action="ppaction://hlinksldjump"/>
              </a:rPr>
              <a:t>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3262" name="Rectangle 38"/>
          <p:cNvSpPr>
            <a:spLocks noChangeArrowheads="1"/>
          </p:cNvSpPr>
          <p:nvPr/>
        </p:nvSpPr>
        <p:spPr bwMode="auto">
          <a:xfrm>
            <a:off x="63722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8" action="ppaction://hlinksldjump"/>
              </a:rPr>
              <a:t>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3263" name="Rectangle 39"/>
          <p:cNvSpPr>
            <a:spLocks noChangeArrowheads="1"/>
          </p:cNvSpPr>
          <p:nvPr/>
        </p:nvSpPr>
        <p:spPr bwMode="auto">
          <a:xfrm>
            <a:off x="76692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9" action="ppaction://hlinksldjump"/>
              </a:rPr>
              <a:t>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3264" name="Rectangle 40"/>
          <p:cNvSpPr>
            <a:spLocks noChangeArrowheads="1"/>
          </p:cNvSpPr>
          <p:nvPr/>
        </p:nvSpPr>
        <p:spPr bwMode="auto">
          <a:xfrm>
            <a:off x="81010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0" action="ppaction://hlinksldjump"/>
              </a:rPr>
              <a:t>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3265" name="Rectangle 41"/>
          <p:cNvSpPr>
            <a:spLocks noChangeArrowheads="1"/>
          </p:cNvSpPr>
          <p:nvPr/>
        </p:nvSpPr>
        <p:spPr bwMode="auto">
          <a:xfrm>
            <a:off x="856773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1" action="ppaction://hlinksldjump"/>
              </a:rPr>
              <a:t>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3266" name="Rectangle 42"/>
          <p:cNvSpPr>
            <a:spLocks noChangeArrowheads="1"/>
          </p:cNvSpPr>
          <p:nvPr/>
        </p:nvSpPr>
        <p:spPr bwMode="auto">
          <a:xfrm>
            <a:off x="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2" action="ppaction://hlinksldjump"/>
              </a:rPr>
              <a:t>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3267" name="Rectangle 43"/>
          <p:cNvSpPr>
            <a:spLocks noChangeArrowheads="1"/>
          </p:cNvSpPr>
          <p:nvPr/>
        </p:nvSpPr>
        <p:spPr bwMode="auto">
          <a:xfrm>
            <a:off x="43180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3" action="ppaction://hlinksldjump"/>
              </a:rPr>
              <a:t>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3268" name="Rectangle 44"/>
          <p:cNvSpPr>
            <a:spLocks noChangeArrowheads="1"/>
          </p:cNvSpPr>
          <p:nvPr/>
        </p:nvSpPr>
        <p:spPr bwMode="auto">
          <a:xfrm>
            <a:off x="172878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4" action="ppaction://hlinksldjump"/>
              </a:rPr>
              <a:t>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3269" name="Rectangle 45"/>
          <p:cNvSpPr>
            <a:spLocks noChangeArrowheads="1"/>
          </p:cNvSpPr>
          <p:nvPr/>
        </p:nvSpPr>
        <p:spPr bwMode="auto">
          <a:xfrm>
            <a:off x="129540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5" action="ppaction://hlinksldjump"/>
              </a:rPr>
              <a:t>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3270" name="Rectangle 46"/>
          <p:cNvSpPr>
            <a:spLocks noChangeArrowheads="1"/>
          </p:cNvSpPr>
          <p:nvPr/>
        </p:nvSpPr>
        <p:spPr bwMode="auto">
          <a:xfrm>
            <a:off x="86360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6" action="ppaction://hlinksldjump"/>
              </a:rPr>
              <a:t>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3271" name="Rectangle 47"/>
          <p:cNvSpPr>
            <a:spLocks noChangeArrowheads="1"/>
          </p:cNvSpPr>
          <p:nvPr/>
        </p:nvSpPr>
        <p:spPr bwMode="auto">
          <a:xfrm>
            <a:off x="216058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7" action="ppaction://hlinksldjump"/>
              </a:rPr>
              <a:t>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3272" name="Rectangle 48"/>
          <p:cNvSpPr>
            <a:spLocks noChangeArrowheads="1"/>
          </p:cNvSpPr>
          <p:nvPr/>
        </p:nvSpPr>
        <p:spPr bwMode="auto">
          <a:xfrm>
            <a:off x="259238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8" action="ppaction://hlinksldjump"/>
              </a:rPr>
              <a:t>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3273" name="Rectangle 49"/>
          <p:cNvSpPr>
            <a:spLocks noChangeArrowheads="1"/>
          </p:cNvSpPr>
          <p:nvPr/>
        </p:nvSpPr>
        <p:spPr bwMode="auto">
          <a:xfrm>
            <a:off x="30591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9" action="ppaction://hlinksldjump"/>
              </a:rPr>
              <a:t>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/>
          <p:cNvSpPr>
            <a:spLocks noChangeArrowheads="1"/>
          </p:cNvSpPr>
          <p:nvPr/>
        </p:nvSpPr>
        <p:spPr bwMode="auto">
          <a:xfrm>
            <a:off x="4500563" y="4941888"/>
            <a:ext cx="100965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600">
                <a:latin typeface="Tahoma" charset="0"/>
              </a:rPr>
              <a:t>C=O</a:t>
            </a:r>
            <a:endParaRPr lang="en-GB" sz="2000"/>
          </a:p>
        </p:txBody>
      </p:sp>
      <p:pic>
        <p:nvPicPr>
          <p:cNvPr id="54275" name="Picture 8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484313"/>
            <a:ext cx="8064500" cy="50403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4276" name="Rectangle 9"/>
          <p:cNvSpPr>
            <a:spLocks noChangeArrowheads="1"/>
          </p:cNvSpPr>
          <p:nvPr/>
        </p:nvSpPr>
        <p:spPr bwMode="auto">
          <a:xfrm>
            <a:off x="5508625" y="1484313"/>
            <a:ext cx="431800" cy="4608512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Rectangle 11"/>
          <p:cNvSpPr>
            <a:spLocks noChangeArrowheads="1"/>
          </p:cNvSpPr>
          <p:nvPr/>
        </p:nvSpPr>
        <p:spPr bwMode="auto">
          <a:xfrm>
            <a:off x="1619250" y="549275"/>
            <a:ext cx="432117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3000">
                <a:latin typeface="Tahoma" charset="0"/>
              </a:rPr>
              <a:t>2-methylpentan-3-one</a:t>
            </a:r>
            <a:endParaRPr lang="en-GB" sz="2200"/>
          </a:p>
        </p:txBody>
      </p:sp>
      <p:sp>
        <p:nvSpPr>
          <p:cNvPr id="54278" name="Rectangle 12"/>
          <p:cNvSpPr>
            <a:spLocks noChangeArrowheads="1"/>
          </p:cNvSpPr>
          <p:nvPr/>
        </p:nvSpPr>
        <p:spPr bwMode="auto">
          <a:xfrm>
            <a:off x="395288" y="260350"/>
            <a:ext cx="863600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6200">
                <a:latin typeface="Tahoma" charset="0"/>
                <a:sym typeface="Wingdings" charset="0"/>
              </a:rPr>
              <a:t></a:t>
            </a:r>
            <a:endParaRPr lang="en-GB" sz="3400">
              <a:sym typeface="Wingdings" charset="0"/>
            </a:endParaRPr>
          </a:p>
        </p:txBody>
      </p:sp>
      <p:pic>
        <p:nvPicPr>
          <p:cNvPr id="54279" name="Picture 1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67400" y="188913"/>
            <a:ext cx="2665413" cy="9667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5098"/>
                  </a:schemeClr>
                </a:solidFill>
              </a14:hiddenFill>
            </a:ext>
          </a:extLst>
        </p:spPr>
      </p:pic>
      <p:sp>
        <p:nvSpPr>
          <p:cNvPr id="54280" name="Rectangle 32"/>
          <p:cNvSpPr>
            <a:spLocks noChangeArrowheads="1"/>
          </p:cNvSpPr>
          <p:nvPr/>
        </p:nvSpPr>
        <p:spPr bwMode="auto">
          <a:xfrm>
            <a:off x="55086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4" action="ppaction://hlinksldjump"/>
              </a:rPr>
              <a:t>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4281" name="Rectangle 33"/>
          <p:cNvSpPr>
            <a:spLocks noChangeArrowheads="1"/>
          </p:cNvSpPr>
          <p:nvPr/>
        </p:nvSpPr>
        <p:spPr bwMode="auto">
          <a:xfrm>
            <a:off x="59404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5" action="ppaction://hlinksldjump"/>
              </a:rPr>
              <a:t>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4282" name="Rectangle 34"/>
          <p:cNvSpPr>
            <a:spLocks noChangeArrowheads="1"/>
          </p:cNvSpPr>
          <p:nvPr/>
        </p:nvSpPr>
        <p:spPr bwMode="auto">
          <a:xfrm>
            <a:off x="72374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6" action="ppaction://hlinksldjump"/>
              </a:rPr>
              <a:t>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4283" name="Rectangle 35"/>
          <p:cNvSpPr>
            <a:spLocks noChangeArrowheads="1"/>
          </p:cNvSpPr>
          <p:nvPr/>
        </p:nvSpPr>
        <p:spPr bwMode="auto">
          <a:xfrm>
            <a:off x="68040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7" action="ppaction://hlinksldjump"/>
              </a:rPr>
              <a:t>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4284" name="Rectangle 36"/>
          <p:cNvSpPr>
            <a:spLocks noChangeArrowheads="1"/>
          </p:cNvSpPr>
          <p:nvPr/>
        </p:nvSpPr>
        <p:spPr bwMode="auto">
          <a:xfrm>
            <a:off x="63722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8" action="ppaction://hlinksldjump"/>
              </a:rPr>
              <a:t>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4285" name="Rectangle 37"/>
          <p:cNvSpPr>
            <a:spLocks noChangeArrowheads="1"/>
          </p:cNvSpPr>
          <p:nvPr/>
        </p:nvSpPr>
        <p:spPr bwMode="auto">
          <a:xfrm>
            <a:off x="76692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9" action="ppaction://hlinksldjump"/>
              </a:rPr>
              <a:t>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4286" name="Rectangle 38"/>
          <p:cNvSpPr>
            <a:spLocks noChangeArrowheads="1"/>
          </p:cNvSpPr>
          <p:nvPr/>
        </p:nvSpPr>
        <p:spPr bwMode="auto">
          <a:xfrm>
            <a:off x="81010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0" action="ppaction://hlinksldjump"/>
              </a:rPr>
              <a:t>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4287" name="Rectangle 39"/>
          <p:cNvSpPr>
            <a:spLocks noChangeArrowheads="1"/>
          </p:cNvSpPr>
          <p:nvPr/>
        </p:nvSpPr>
        <p:spPr bwMode="auto">
          <a:xfrm>
            <a:off x="856773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1" action="ppaction://hlinksldjump"/>
              </a:rPr>
              <a:t>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4288" name="Rectangle 40"/>
          <p:cNvSpPr>
            <a:spLocks noChangeArrowheads="1"/>
          </p:cNvSpPr>
          <p:nvPr/>
        </p:nvSpPr>
        <p:spPr bwMode="auto">
          <a:xfrm>
            <a:off x="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2" action="ppaction://hlinksldjump"/>
              </a:rPr>
              <a:t>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4289" name="Rectangle 41"/>
          <p:cNvSpPr>
            <a:spLocks noChangeArrowheads="1"/>
          </p:cNvSpPr>
          <p:nvPr/>
        </p:nvSpPr>
        <p:spPr bwMode="auto">
          <a:xfrm>
            <a:off x="43180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3" action="ppaction://hlinksldjump"/>
              </a:rPr>
              <a:t>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4290" name="Rectangle 42"/>
          <p:cNvSpPr>
            <a:spLocks noChangeArrowheads="1"/>
          </p:cNvSpPr>
          <p:nvPr/>
        </p:nvSpPr>
        <p:spPr bwMode="auto">
          <a:xfrm>
            <a:off x="172878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4" action="ppaction://hlinksldjump"/>
              </a:rPr>
              <a:t>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4291" name="Rectangle 43"/>
          <p:cNvSpPr>
            <a:spLocks noChangeArrowheads="1"/>
          </p:cNvSpPr>
          <p:nvPr/>
        </p:nvSpPr>
        <p:spPr bwMode="auto">
          <a:xfrm>
            <a:off x="129540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5" action="ppaction://hlinksldjump"/>
              </a:rPr>
              <a:t>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4292" name="Rectangle 44"/>
          <p:cNvSpPr>
            <a:spLocks noChangeArrowheads="1"/>
          </p:cNvSpPr>
          <p:nvPr/>
        </p:nvSpPr>
        <p:spPr bwMode="auto">
          <a:xfrm>
            <a:off x="86360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6" action="ppaction://hlinksldjump"/>
              </a:rPr>
              <a:t>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4293" name="Rectangle 45"/>
          <p:cNvSpPr>
            <a:spLocks noChangeArrowheads="1"/>
          </p:cNvSpPr>
          <p:nvPr/>
        </p:nvSpPr>
        <p:spPr bwMode="auto">
          <a:xfrm>
            <a:off x="216058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7" action="ppaction://hlinksldjump"/>
              </a:rPr>
              <a:t>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4294" name="Rectangle 46"/>
          <p:cNvSpPr>
            <a:spLocks noChangeArrowheads="1"/>
          </p:cNvSpPr>
          <p:nvPr/>
        </p:nvSpPr>
        <p:spPr bwMode="auto">
          <a:xfrm>
            <a:off x="259238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8" action="ppaction://hlinksldjump"/>
              </a:rPr>
              <a:t>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4295" name="Rectangle 47"/>
          <p:cNvSpPr>
            <a:spLocks noChangeArrowheads="1"/>
          </p:cNvSpPr>
          <p:nvPr/>
        </p:nvSpPr>
        <p:spPr bwMode="auto">
          <a:xfrm>
            <a:off x="30591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9" action="ppaction://hlinksldjump"/>
              </a:rPr>
              <a:t>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1619250" y="549275"/>
            <a:ext cx="33845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3000">
                <a:latin typeface="Tahoma" charset="0"/>
              </a:rPr>
              <a:t>methylpropan-1-ol</a:t>
            </a:r>
            <a:endParaRPr lang="en-GB" sz="2200"/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1908175" y="1665288"/>
            <a:ext cx="935038" cy="4322762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2051050" y="2708275"/>
            <a:ext cx="100965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600">
                <a:latin typeface="Tahoma" charset="0"/>
              </a:rPr>
              <a:t>O-H</a:t>
            </a:r>
            <a:endParaRPr lang="en-GB" sz="2000"/>
          </a:p>
        </p:txBody>
      </p:sp>
      <p:pic>
        <p:nvPicPr>
          <p:cNvPr id="55301" name="Picture 5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628775"/>
            <a:ext cx="7632700" cy="47704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302" name="Picture 6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64163" y="260350"/>
            <a:ext cx="2447925" cy="1012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395288" y="260350"/>
            <a:ext cx="863600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6200">
                <a:latin typeface="Tahoma" charset="0"/>
                <a:sym typeface="Wingdings" charset="0"/>
              </a:rPr>
              <a:t></a:t>
            </a:r>
            <a:endParaRPr lang="en-GB" sz="3400">
              <a:sym typeface="Wingdings" charset="0"/>
            </a:endParaRPr>
          </a:p>
        </p:txBody>
      </p:sp>
      <p:sp>
        <p:nvSpPr>
          <p:cNvPr id="55304" name="Rectangle 25"/>
          <p:cNvSpPr>
            <a:spLocks noChangeArrowheads="1"/>
          </p:cNvSpPr>
          <p:nvPr/>
        </p:nvSpPr>
        <p:spPr bwMode="auto">
          <a:xfrm>
            <a:off x="55086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4" action="ppaction://hlinksldjump"/>
              </a:rPr>
              <a:t>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5305" name="Rectangle 26"/>
          <p:cNvSpPr>
            <a:spLocks noChangeArrowheads="1"/>
          </p:cNvSpPr>
          <p:nvPr/>
        </p:nvSpPr>
        <p:spPr bwMode="auto">
          <a:xfrm>
            <a:off x="59404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5" action="ppaction://hlinksldjump"/>
              </a:rPr>
              <a:t>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5306" name="Rectangle 27"/>
          <p:cNvSpPr>
            <a:spLocks noChangeArrowheads="1"/>
          </p:cNvSpPr>
          <p:nvPr/>
        </p:nvSpPr>
        <p:spPr bwMode="auto">
          <a:xfrm>
            <a:off x="72374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6" action="ppaction://hlinksldjump"/>
              </a:rPr>
              <a:t>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5307" name="Rectangle 28"/>
          <p:cNvSpPr>
            <a:spLocks noChangeArrowheads="1"/>
          </p:cNvSpPr>
          <p:nvPr/>
        </p:nvSpPr>
        <p:spPr bwMode="auto">
          <a:xfrm>
            <a:off x="68040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7" action="ppaction://hlinksldjump"/>
              </a:rPr>
              <a:t>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5308" name="Rectangle 29"/>
          <p:cNvSpPr>
            <a:spLocks noChangeArrowheads="1"/>
          </p:cNvSpPr>
          <p:nvPr/>
        </p:nvSpPr>
        <p:spPr bwMode="auto">
          <a:xfrm>
            <a:off x="63722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8" action="ppaction://hlinksldjump"/>
              </a:rPr>
              <a:t>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5309" name="Rectangle 30"/>
          <p:cNvSpPr>
            <a:spLocks noChangeArrowheads="1"/>
          </p:cNvSpPr>
          <p:nvPr/>
        </p:nvSpPr>
        <p:spPr bwMode="auto">
          <a:xfrm>
            <a:off x="76692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9" action="ppaction://hlinksldjump"/>
              </a:rPr>
              <a:t>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5310" name="Rectangle 31"/>
          <p:cNvSpPr>
            <a:spLocks noChangeArrowheads="1"/>
          </p:cNvSpPr>
          <p:nvPr/>
        </p:nvSpPr>
        <p:spPr bwMode="auto">
          <a:xfrm>
            <a:off x="81010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0" action="ppaction://hlinksldjump"/>
              </a:rPr>
              <a:t>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5311" name="Rectangle 32"/>
          <p:cNvSpPr>
            <a:spLocks noChangeArrowheads="1"/>
          </p:cNvSpPr>
          <p:nvPr/>
        </p:nvSpPr>
        <p:spPr bwMode="auto">
          <a:xfrm>
            <a:off x="856773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1" action="ppaction://hlinksldjump"/>
              </a:rPr>
              <a:t>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5312" name="Rectangle 33"/>
          <p:cNvSpPr>
            <a:spLocks noChangeArrowheads="1"/>
          </p:cNvSpPr>
          <p:nvPr/>
        </p:nvSpPr>
        <p:spPr bwMode="auto">
          <a:xfrm>
            <a:off x="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2" action="ppaction://hlinksldjump"/>
              </a:rPr>
              <a:t>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5313" name="Rectangle 34"/>
          <p:cNvSpPr>
            <a:spLocks noChangeArrowheads="1"/>
          </p:cNvSpPr>
          <p:nvPr/>
        </p:nvSpPr>
        <p:spPr bwMode="auto">
          <a:xfrm>
            <a:off x="43180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3" action="ppaction://hlinksldjump"/>
              </a:rPr>
              <a:t>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5314" name="Rectangle 35"/>
          <p:cNvSpPr>
            <a:spLocks noChangeArrowheads="1"/>
          </p:cNvSpPr>
          <p:nvPr/>
        </p:nvSpPr>
        <p:spPr bwMode="auto">
          <a:xfrm>
            <a:off x="172878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4" action="ppaction://hlinksldjump"/>
              </a:rPr>
              <a:t>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5315" name="Rectangle 36"/>
          <p:cNvSpPr>
            <a:spLocks noChangeArrowheads="1"/>
          </p:cNvSpPr>
          <p:nvPr/>
        </p:nvSpPr>
        <p:spPr bwMode="auto">
          <a:xfrm>
            <a:off x="129540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5" action="ppaction://hlinksldjump"/>
              </a:rPr>
              <a:t>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5316" name="Rectangle 37"/>
          <p:cNvSpPr>
            <a:spLocks noChangeArrowheads="1"/>
          </p:cNvSpPr>
          <p:nvPr/>
        </p:nvSpPr>
        <p:spPr bwMode="auto">
          <a:xfrm>
            <a:off x="86360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6" action="ppaction://hlinksldjump"/>
              </a:rPr>
              <a:t>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5317" name="Rectangle 38"/>
          <p:cNvSpPr>
            <a:spLocks noChangeArrowheads="1"/>
          </p:cNvSpPr>
          <p:nvPr/>
        </p:nvSpPr>
        <p:spPr bwMode="auto">
          <a:xfrm>
            <a:off x="216058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7" action="ppaction://hlinksldjump"/>
              </a:rPr>
              <a:t>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5318" name="Rectangle 39"/>
          <p:cNvSpPr>
            <a:spLocks noChangeArrowheads="1"/>
          </p:cNvSpPr>
          <p:nvPr/>
        </p:nvSpPr>
        <p:spPr bwMode="auto">
          <a:xfrm>
            <a:off x="259238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8" action="ppaction://hlinksldjump"/>
              </a:rPr>
              <a:t>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5319" name="Rectangle 40"/>
          <p:cNvSpPr>
            <a:spLocks noChangeArrowheads="1"/>
          </p:cNvSpPr>
          <p:nvPr/>
        </p:nvSpPr>
        <p:spPr bwMode="auto">
          <a:xfrm>
            <a:off x="30591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9" action="ppaction://hlinksldjump"/>
              </a:rPr>
              <a:t>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2771775" y="1484313"/>
            <a:ext cx="431800" cy="4537075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3276600" y="4941888"/>
            <a:ext cx="100965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600">
                <a:latin typeface="Tahoma" charset="0"/>
              </a:rPr>
              <a:t>C-H</a:t>
            </a:r>
            <a:endParaRPr lang="en-GB" sz="2000"/>
          </a:p>
        </p:txBody>
      </p:sp>
      <p:pic>
        <p:nvPicPr>
          <p:cNvPr id="56324" name="Picture 4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1484313"/>
            <a:ext cx="7920038" cy="494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1619250" y="549275"/>
            <a:ext cx="33845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3000">
                <a:latin typeface="Tahoma" charset="0"/>
              </a:rPr>
              <a:t>nitrobenzene</a:t>
            </a:r>
            <a:endParaRPr lang="en-GB" sz="2200"/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395288" y="260350"/>
            <a:ext cx="863600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6200">
                <a:latin typeface="Tahoma" charset="0"/>
                <a:sym typeface="Wingdings" charset="0"/>
              </a:rPr>
              <a:t></a:t>
            </a:r>
            <a:endParaRPr lang="en-GB" sz="3400">
              <a:sym typeface="Wingdings" charset="0"/>
            </a:endParaRPr>
          </a:p>
        </p:txBody>
      </p:sp>
      <p:pic>
        <p:nvPicPr>
          <p:cNvPr id="56327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7900" y="260350"/>
            <a:ext cx="1728788" cy="1003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5098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56328" name="Rectangle 25"/>
          <p:cNvSpPr>
            <a:spLocks noChangeArrowheads="1"/>
          </p:cNvSpPr>
          <p:nvPr/>
        </p:nvSpPr>
        <p:spPr bwMode="auto">
          <a:xfrm>
            <a:off x="55086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4" action="ppaction://hlinksldjump"/>
              </a:rPr>
              <a:t>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6329" name="Rectangle 26"/>
          <p:cNvSpPr>
            <a:spLocks noChangeArrowheads="1"/>
          </p:cNvSpPr>
          <p:nvPr/>
        </p:nvSpPr>
        <p:spPr bwMode="auto">
          <a:xfrm>
            <a:off x="59404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5" action="ppaction://hlinksldjump"/>
              </a:rPr>
              <a:t>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6330" name="Rectangle 27"/>
          <p:cNvSpPr>
            <a:spLocks noChangeArrowheads="1"/>
          </p:cNvSpPr>
          <p:nvPr/>
        </p:nvSpPr>
        <p:spPr bwMode="auto">
          <a:xfrm>
            <a:off x="72374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6" action="ppaction://hlinksldjump"/>
              </a:rPr>
              <a:t>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6331" name="Rectangle 28"/>
          <p:cNvSpPr>
            <a:spLocks noChangeArrowheads="1"/>
          </p:cNvSpPr>
          <p:nvPr/>
        </p:nvSpPr>
        <p:spPr bwMode="auto">
          <a:xfrm>
            <a:off x="68040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7" action="ppaction://hlinksldjump"/>
              </a:rPr>
              <a:t>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6332" name="Rectangle 29"/>
          <p:cNvSpPr>
            <a:spLocks noChangeArrowheads="1"/>
          </p:cNvSpPr>
          <p:nvPr/>
        </p:nvSpPr>
        <p:spPr bwMode="auto">
          <a:xfrm>
            <a:off x="63722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8" action="ppaction://hlinksldjump"/>
              </a:rPr>
              <a:t>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6333" name="Rectangle 30"/>
          <p:cNvSpPr>
            <a:spLocks noChangeArrowheads="1"/>
          </p:cNvSpPr>
          <p:nvPr/>
        </p:nvSpPr>
        <p:spPr bwMode="auto">
          <a:xfrm>
            <a:off x="76692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9" action="ppaction://hlinksldjump"/>
              </a:rPr>
              <a:t>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6334" name="Rectangle 31"/>
          <p:cNvSpPr>
            <a:spLocks noChangeArrowheads="1"/>
          </p:cNvSpPr>
          <p:nvPr/>
        </p:nvSpPr>
        <p:spPr bwMode="auto">
          <a:xfrm>
            <a:off x="81010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0" action="ppaction://hlinksldjump"/>
              </a:rPr>
              <a:t>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6335" name="Rectangle 32"/>
          <p:cNvSpPr>
            <a:spLocks noChangeArrowheads="1"/>
          </p:cNvSpPr>
          <p:nvPr/>
        </p:nvSpPr>
        <p:spPr bwMode="auto">
          <a:xfrm>
            <a:off x="856773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1" action="ppaction://hlinksldjump"/>
              </a:rPr>
              <a:t>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6336" name="Rectangle 33"/>
          <p:cNvSpPr>
            <a:spLocks noChangeArrowheads="1"/>
          </p:cNvSpPr>
          <p:nvPr/>
        </p:nvSpPr>
        <p:spPr bwMode="auto">
          <a:xfrm>
            <a:off x="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2" action="ppaction://hlinksldjump"/>
              </a:rPr>
              <a:t>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6337" name="Rectangle 34"/>
          <p:cNvSpPr>
            <a:spLocks noChangeArrowheads="1"/>
          </p:cNvSpPr>
          <p:nvPr/>
        </p:nvSpPr>
        <p:spPr bwMode="auto">
          <a:xfrm>
            <a:off x="43180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3" action="ppaction://hlinksldjump"/>
              </a:rPr>
              <a:t>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6338" name="Rectangle 35"/>
          <p:cNvSpPr>
            <a:spLocks noChangeArrowheads="1"/>
          </p:cNvSpPr>
          <p:nvPr/>
        </p:nvSpPr>
        <p:spPr bwMode="auto">
          <a:xfrm>
            <a:off x="172878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4" action="ppaction://hlinksldjump"/>
              </a:rPr>
              <a:t>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6339" name="Rectangle 36"/>
          <p:cNvSpPr>
            <a:spLocks noChangeArrowheads="1"/>
          </p:cNvSpPr>
          <p:nvPr/>
        </p:nvSpPr>
        <p:spPr bwMode="auto">
          <a:xfrm>
            <a:off x="129540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5" action="ppaction://hlinksldjump"/>
              </a:rPr>
              <a:t>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6340" name="Rectangle 37"/>
          <p:cNvSpPr>
            <a:spLocks noChangeArrowheads="1"/>
          </p:cNvSpPr>
          <p:nvPr/>
        </p:nvSpPr>
        <p:spPr bwMode="auto">
          <a:xfrm>
            <a:off x="86360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6" action="ppaction://hlinksldjump"/>
              </a:rPr>
              <a:t>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6341" name="Rectangle 38"/>
          <p:cNvSpPr>
            <a:spLocks noChangeArrowheads="1"/>
          </p:cNvSpPr>
          <p:nvPr/>
        </p:nvSpPr>
        <p:spPr bwMode="auto">
          <a:xfrm>
            <a:off x="216058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7" action="ppaction://hlinksldjump"/>
              </a:rPr>
              <a:t>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6342" name="Rectangle 39"/>
          <p:cNvSpPr>
            <a:spLocks noChangeArrowheads="1"/>
          </p:cNvSpPr>
          <p:nvPr/>
        </p:nvSpPr>
        <p:spPr bwMode="auto">
          <a:xfrm>
            <a:off x="259238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8" action="ppaction://hlinksldjump"/>
              </a:rPr>
              <a:t>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6343" name="Rectangle 40"/>
          <p:cNvSpPr>
            <a:spLocks noChangeArrowheads="1"/>
          </p:cNvSpPr>
          <p:nvPr/>
        </p:nvSpPr>
        <p:spPr bwMode="auto">
          <a:xfrm>
            <a:off x="30591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9" action="ppaction://hlinksldjump"/>
              </a:rPr>
              <a:t>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3059113" y="1557338"/>
            <a:ext cx="431800" cy="4535487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3563938" y="5084763"/>
            <a:ext cx="100965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600">
                <a:latin typeface="Tahoma" charset="0"/>
              </a:rPr>
              <a:t>C-H</a:t>
            </a:r>
            <a:endParaRPr lang="en-GB" sz="2000"/>
          </a:p>
        </p:txBody>
      </p:sp>
      <p:pic>
        <p:nvPicPr>
          <p:cNvPr id="57348" name="Picture 4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554163"/>
            <a:ext cx="7991475" cy="4994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1619250" y="549275"/>
            <a:ext cx="33845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3000">
                <a:latin typeface="Tahoma" charset="0"/>
              </a:rPr>
              <a:t>pentane</a:t>
            </a:r>
            <a:endParaRPr lang="en-GB" sz="2200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395288" y="260350"/>
            <a:ext cx="863600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6200">
                <a:latin typeface="Tahoma" charset="0"/>
                <a:sym typeface="Wingdings" charset="0"/>
              </a:rPr>
              <a:t></a:t>
            </a:r>
            <a:endParaRPr lang="en-GB" sz="3400">
              <a:sym typeface="Wingdings" charset="0"/>
            </a:endParaRPr>
          </a:p>
        </p:txBody>
      </p:sp>
      <p:pic>
        <p:nvPicPr>
          <p:cNvPr id="57351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24300" y="476250"/>
            <a:ext cx="4464050" cy="722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5098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57352" name="Rectangle 25"/>
          <p:cNvSpPr>
            <a:spLocks noChangeArrowheads="1"/>
          </p:cNvSpPr>
          <p:nvPr/>
        </p:nvSpPr>
        <p:spPr bwMode="auto">
          <a:xfrm>
            <a:off x="55086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4" action="ppaction://hlinksldjump"/>
              </a:rPr>
              <a:t>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7353" name="Rectangle 26"/>
          <p:cNvSpPr>
            <a:spLocks noChangeArrowheads="1"/>
          </p:cNvSpPr>
          <p:nvPr/>
        </p:nvSpPr>
        <p:spPr bwMode="auto">
          <a:xfrm>
            <a:off x="59404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5" action="ppaction://hlinksldjump"/>
              </a:rPr>
              <a:t>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7354" name="Rectangle 27"/>
          <p:cNvSpPr>
            <a:spLocks noChangeArrowheads="1"/>
          </p:cNvSpPr>
          <p:nvPr/>
        </p:nvSpPr>
        <p:spPr bwMode="auto">
          <a:xfrm>
            <a:off x="72374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6" action="ppaction://hlinksldjump"/>
              </a:rPr>
              <a:t>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7355" name="Rectangle 28"/>
          <p:cNvSpPr>
            <a:spLocks noChangeArrowheads="1"/>
          </p:cNvSpPr>
          <p:nvPr/>
        </p:nvSpPr>
        <p:spPr bwMode="auto">
          <a:xfrm>
            <a:off x="68040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7" action="ppaction://hlinksldjump"/>
              </a:rPr>
              <a:t>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7356" name="Rectangle 29"/>
          <p:cNvSpPr>
            <a:spLocks noChangeArrowheads="1"/>
          </p:cNvSpPr>
          <p:nvPr/>
        </p:nvSpPr>
        <p:spPr bwMode="auto">
          <a:xfrm>
            <a:off x="63722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8" action="ppaction://hlinksldjump"/>
              </a:rPr>
              <a:t>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7357" name="Rectangle 30"/>
          <p:cNvSpPr>
            <a:spLocks noChangeArrowheads="1"/>
          </p:cNvSpPr>
          <p:nvPr/>
        </p:nvSpPr>
        <p:spPr bwMode="auto">
          <a:xfrm>
            <a:off x="76692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9" action="ppaction://hlinksldjump"/>
              </a:rPr>
              <a:t>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7358" name="Rectangle 31"/>
          <p:cNvSpPr>
            <a:spLocks noChangeArrowheads="1"/>
          </p:cNvSpPr>
          <p:nvPr/>
        </p:nvSpPr>
        <p:spPr bwMode="auto">
          <a:xfrm>
            <a:off x="81010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0" action="ppaction://hlinksldjump"/>
              </a:rPr>
              <a:t>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7359" name="Rectangle 32"/>
          <p:cNvSpPr>
            <a:spLocks noChangeArrowheads="1"/>
          </p:cNvSpPr>
          <p:nvPr/>
        </p:nvSpPr>
        <p:spPr bwMode="auto">
          <a:xfrm>
            <a:off x="856773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1" action="ppaction://hlinksldjump"/>
              </a:rPr>
              <a:t>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7360" name="Rectangle 33"/>
          <p:cNvSpPr>
            <a:spLocks noChangeArrowheads="1"/>
          </p:cNvSpPr>
          <p:nvPr/>
        </p:nvSpPr>
        <p:spPr bwMode="auto">
          <a:xfrm>
            <a:off x="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2" action="ppaction://hlinksldjump"/>
              </a:rPr>
              <a:t>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7361" name="Rectangle 34"/>
          <p:cNvSpPr>
            <a:spLocks noChangeArrowheads="1"/>
          </p:cNvSpPr>
          <p:nvPr/>
        </p:nvSpPr>
        <p:spPr bwMode="auto">
          <a:xfrm>
            <a:off x="43180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3" action="ppaction://hlinksldjump"/>
              </a:rPr>
              <a:t>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7362" name="Rectangle 35"/>
          <p:cNvSpPr>
            <a:spLocks noChangeArrowheads="1"/>
          </p:cNvSpPr>
          <p:nvPr/>
        </p:nvSpPr>
        <p:spPr bwMode="auto">
          <a:xfrm>
            <a:off x="172878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4" action="ppaction://hlinksldjump"/>
              </a:rPr>
              <a:t>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7363" name="Rectangle 36"/>
          <p:cNvSpPr>
            <a:spLocks noChangeArrowheads="1"/>
          </p:cNvSpPr>
          <p:nvPr/>
        </p:nvSpPr>
        <p:spPr bwMode="auto">
          <a:xfrm>
            <a:off x="129540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5" action="ppaction://hlinksldjump"/>
              </a:rPr>
              <a:t>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7364" name="Rectangle 37"/>
          <p:cNvSpPr>
            <a:spLocks noChangeArrowheads="1"/>
          </p:cNvSpPr>
          <p:nvPr/>
        </p:nvSpPr>
        <p:spPr bwMode="auto">
          <a:xfrm>
            <a:off x="86360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6" action="ppaction://hlinksldjump"/>
              </a:rPr>
              <a:t>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7365" name="Rectangle 38"/>
          <p:cNvSpPr>
            <a:spLocks noChangeArrowheads="1"/>
          </p:cNvSpPr>
          <p:nvPr/>
        </p:nvSpPr>
        <p:spPr bwMode="auto">
          <a:xfrm>
            <a:off x="216058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7" action="ppaction://hlinksldjump"/>
              </a:rPr>
              <a:t>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7366" name="Rectangle 39"/>
          <p:cNvSpPr>
            <a:spLocks noChangeArrowheads="1"/>
          </p:cNvSpPr>
          <p:nvPr/>
        </p:nvSpPr>
        <p:spPr bwMode="auto">
          <a:xfrm>
            <a:off x="259238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8" action="ppaction://hlinksldjump"/>
              </a:rPr>
              <a:t>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7367" name="Rectangle 40"/>
          <p:cNvSpPr>
            <a:spLocks noChangeArrowheads="1"/>
          </p:cNvSpPr>
          <p:nvPr/>
        </p:nvSpPr>
        <p:spPr bwMode="auto">
          <a:xfrm>
            <a:off x="30591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9" action="ppaction://hlinksldjump"/>
              </a:rPr>
              <a:t>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3995738" y="5084763"/>
            <a:ext cx="100965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600">
                <a:latin typeface="Tahoma" charset="0"/>
              </a:rPr>
              <a:t>C-H</a:t>
            </a:r>
            <a:endParaRPr lang="en-GB" sz="2000"/>
          </a:p>
        </p:txBody>
      </p:sp>
      <p:pic>
        <p:nvPicPr>
          <p:cNvPr id="58371" name="Picture 3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1539875"/>
            <a:ext cx="7704138" cy="48148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3492500" y="1557338"/>
            <a:ext cx="431800" cy="4392612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5364163" y="1557338"/>
            <a:ext cx="431800" cy="4392612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5867400" y="5084763"/>
            <a:ext cx="100965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600">
                <a:latin typeface="Tahoma" charset="0"/>
              </a:rPr>
              <a:t>C=O</a:t>
            </a:r>
            <a:endParaRPr lang="en-GB" sz="2000"/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1619250" y="549275"/>
            <a:ext cx="33845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3000">
                <a:latin typeface="Tahoma" charset="0"/>
              </a:rPr>
              <a:t>butanal</a:t>
            </a:r>
            <a:endParaRPr lang="en-GB" sz="2200"/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395288" y="260350"/>
            <a:ext cx="863600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6200">
                <a:latin typeface="Tahoma" charset="0"/>
                <a:sym typeface="Wingdings" charset="0"/>
              </a:rPr>
              <a:t></a:t>
            </a:r>
            <a:endParaRPr lang="en-GB" sz="3400">
              <a:sym typeface="Wingdings" charset="0"/>
            </a:endParaRPr>
          </a:p>
        </p:txBody>
      </p:sp>
      <p:pic>
        <p:nvPicPr>
          <p:cNvPr id="58377" name="Picture 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24300" y="188913"/>
            <a:ext cx="2808288" cy="10525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5098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58378" name="Rectangle 27"/>
          <p:cNvSpPr>
            <a:spLocks noChangeArrowheads="1"/>
          </p:cNvSpPr>
          <p:nvPr/>
        </p:nvSpPr>
        <p:spPr bwMode="auto">
          <a:xfrm>
            <a:off x="55086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4" action="ppaction://hlinksldjump"/>
              </a:rPr>
              <a:t>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8379" name="Rectangle 28"/>
          <p:cNvSpPr>
            <a:spLocks noChangeArrowheads="1"/>
          </p:cNvSpPr>
          <p:nvPr/>
        </p:nvSpPr>
        <p:spPr bwMode="auto">
          <a:xfrm>
            <a:off x="59404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5" action="ppaction://hlinksldjump"/>
              </a:rPr>
              <a:t>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8380" name="Rectangle 29"/>
          <p:cNvSpPr>
            <a:spLocks noChangeArrowheads="1"/>
          </p:cNvSpPr>
          <p:nvPr/>
        </p:nvSpPr>
        <p:spPr bwMode="auto">
          <a:xfrm>
            <a:off x="72374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6" action="ppaction://hlinksldjump"/>
              </a:rPr>
              <a:t>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8381" name="Rectangle 30"/>
          <p:cNvSpPr>
            <a:spLocks noChangeArrowheads="1"/>
          </p:cNvSpPr>
          <p:nvPr/>
        </p:nvSpPr>
        <p:spPr bwMode="auto">
          <a:xfrm>
            <a:off x="68040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7" action="ppaction://hlinksldjump"/>
              </a:rPr>
              <a:t>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8382" name="Rectangle 31"/>
          <p:cNvSpPr>
            <a:spLocks noChangeArrowheads="1"/>
          </p:cNvSpPr>
          <p:nvPr/>
        </p:nvSpPr>
        <p:spPr bwMode="auto">
          <a:xfrm>
            <a:off x="63722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8" action="ppaction://hlinksldjump"/>
              </a:rPr>
              <a:t>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8383" name="Rectangle 32"/>
          <p:cNvSpPr>
            <a:spLocks noChangeArrowheads="1"/>
          </p:cNvSpPr>
          <p:nvPr/>
        </p:nvSpPr>
        <p:spPr bwMode="auto">
          <a:xfrm>
            <a:off x="76692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9" action="ppaction://hlinksldjump"/>
              </a:rPr>
              <a:t>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8384" name="Rectangle 33"/>
          <p:cNvSpPr>
            <a:spLocks noChangeArrowheads="1"/>
          </p:cNvSpPr>
          <p:nvPr/>
        </p:nvSpPr>
        <p:spPr bwMode="auto">
          <a:xfrm>
            <a:off x="81010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0" action="ppaction://hlinksldjump"/>
              </a:rPr>
              <a:t>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8385" name="Rectangle 34"/>
          <p:cNvSpPr>
            <a:spLocks noChangeArrowheads="1"/>
          </p:cNvSpPr>
          <p:nvPr/>
        </p:nvSpPr>
        <p:spPr bwMode="auto">
          <a:xfrm>
            <a:off x="856773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1" action="ppaction://hlinksldjump"/>
              </a:rPr>
              <a:t>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8386" name="Rectangle 35"/>
          <p:cNvSpPr>
            <a:spLocks noChangeArrowheads="1"/>
          </p:cNvSpPr>
          <p:nvPr/>
        </p:nvSpPr>
        <p:spPr bwMode="auto">
          <a:xfrm>
            <a:off x="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2" action="ppaction://hlinksldjump"/>
              </a:rPr>
              <a:t>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8387" name="Rectangle 36"/>
          <p:cNvSpPr>
            <a:spLocks noChangeArrowheads="1"/>
          </p:cNvSpPr>
          <p:nvPr/>
        </p:nvSpPr>
        <p:spPr bwMode="auto">
          <a:xfrm>
            <a:off x="43180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3" action="ppaction://hlinksldjump"/>
              </a:rPr>
              <a:t>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8388" name="Rectangle 37"/>
          <p:cNvSpPr>
            <a:spLocks noChangeArrowheads="1"/>
          </p:cNvSpPr>
          <p:nvPr/>
        </p:nvSpPr>
        <p:spPr bwMode="auto">
          <a:xfrm>
            <a:off x="172878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4" action="ppaction://hlinksldjump"/>
              </a:rPr>
              <a:t>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8389" name="Rectangle 38"/>
          <p:cNvSpPr>
            <a:spLocks noChangeArrowheads="1"/>
          </p:cNvSpPr>
          <p:nvPr/>
        </p:nvSpPr>
        <p:spPr bwMode="auto">
          <a:xfrm>
            <a:off x="129540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5" action="ppaction://hlinksldjump"/>
              </a:rPr>
              <a:t>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8390" name="Rectangle 39"/>
          <p:cNvSpPr>
            <a:spLocks noChangeArrowheads="1"/>
          </p:cNvSpPr>
          <p:nvPr/>
        </p:nvSpPr>
        <p:spPr bwMode="auto">
          <a:xfrm>
            <a:off x="86360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6" action="ppaction://hlinksldjump"/>
              </a:rPr>
              <a:t>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8391" name="Rectangle 40"/>
          <p:cNvSpPr>
            <a:spLocks noChangeArrowheads="1"/>
          </p:cNvSpPr>
          <p:nvPr/>
        </p:nvSpPr>
        <p:spPr bwMode="auto">
          <a:xfrm>
            <a:off x="216058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7" action="ppaction://hlinksldjump"/>
              </a:rPr>
              <a:t>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8392" name="Rectangle 41"/>
          <p:cNvSpPr>
            <a:spLocks noChangeArrowheads="1"/>
          </p:cNvSpPr>
          <p:nvPr/>
        </p:nvSpPr>
        <p:spPr bwMode="auto">
          <a:xfrm>
            <a:off x="259238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8" action="ppaction://hlinksldjump"/>
              </a:rPr>
              <a:t>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8393" name="Rectangle 42"/>
          <p:cNvSpPr>
            <a:spLocks noChangeArrowheads="1"/>
          </p:cNvSpPr>
          <p:nvPr/>
        </p:nvSpPr>
        <p:spPr bwMode="auto">
          <a:xfrm>
            <a:off x="30591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9" action="ppaction://hlinksldjump"/>
              </a:rPr>
              <a:t>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2339975" y="1665288"/>
            <a:ext cx="1727200" cy="4427537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2843213" y="3357563"/>
            <a:ext cx="100965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600">
                <a:latin typeface="Tahoma" charset="0"/>
              </a:rPr>
              <a:t>O-H</a:t>
            </a:r>
            <a:endParaRPr lang="en-GB" sz="2000"/>
          </a:p>
        </p:txBody>
      </p:sp>
      <p:pic>
        <p:nvPicPr>
          <p:cNvPr id="59396" name="Picture 4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628775"/>
            <a:ext cx="7848600" cy="4905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1619250" y="549275"/>
            <a:ext cx="33845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3000">
                <a:latin typeface="Tahoma" charset="0"/>
              </a:rPr>
              <a:t>butanoic acid</a:t>
            </a:r>
            <a:endParaRPr lang="en-GB" sz="2200"/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395288" y="260350"/>
            <a:ext cx="863600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6200">
                <a:latin typeface="Tahoma" charset="0"/>
                <a:sym typeface="Wingdings" charset="0"/>
              </a:rPr>
              <a:t></a:t>
            </a:r>
            <a:endParaRPr lang="en-GB" sz="3400">
              <a:sym typeface="Wingdings" charset="0"/>
            </a:endParaRPr>
          </a:p>
        </p:txBody>
      </p:sp>
      <p:pic>
        <p:nvPicPr>
          <p:cNvPr id="59399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260350"/>
            <a:ext cx="3457575" cy="1098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5098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59400" name="Rectangle 25"/>
          <p:cNvSpPr>
            <a:spLocks noChangeArrowheads="1"/>
          </p:cNvSpPr>
          <p:nvPr/>
        </p:nvSpPr>
        <p:spPr bwMode="auto">
          <a:xfrm>
            <a:off x="55086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4" action="ppaction://hlinksldjump"/>
              </a:rPr>
              <a:t>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9401" name="Rectangle 26"/>
          <p:cNvSpPr>
            <a:spLocks noChangeArrowheads="1"/>
          </p:cNvSpPr>
          <p:nvPr/>
        </p:nvSpPr>
        <p:spPr bwMode="auto">
          <a:xfrm>
            <a:off x="59404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5" action="ppaction://hlinksldjump"/>
              </a:rPr>
              <a:t>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9402" name="Rectangle 27"/>
          <p:cNvSpPr>
            <a:spLocks noChangeArrowheads="1"/>
          </p:cNvSpPr>
          <p:nvPr/>
        </p:nvSpPr>
        <p:spPr bwMode="auto">
          <a:xfrm>
            <a:off x="72374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6" action="ppaction://hlinksldjump"/>
              </a:rPr>
              <a:t>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9403" name="Rectangle 28"/>
          <p:cNvSpPr>
            <a:spLocks noChangeArrowheads="1"/>
          </p:cNvSpPr>
          <p:nvPr/>
        </p:nvSpPr>
        <p:spPr bwMode="auto">
          <a:xfrm>
            <a:off x="68040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7" action="ppaction://hlinksldjump"/>
              </a:rPr>
              <a:t>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9404" name="Rectangle 29"/>
          <p:cNvSpPr>
            <a:spLocks noChangeArrowheads="1"/>
          </p:cNvSpPr>
          <p:nvPr/>
        </p:nvSpPr>
        <p:spPr bwMode="auto">
          <a:xfrm>
            <a:off x="63722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8" action="ppaction://hlinksldjump"/>
              </a:rPr>
              <a:t>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9405" name="Rectangle 30"/>
          <p:cNvSpPr>
            <a:spLocks noChangeArrowheads="1"/>
          </p:cNvSpPr>
          <p:nvPr/>
        </p:nvSpPr>
        <p:spPr bwMode="auto">
          <a:xfrm>
            <a:off x="76692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9" action="ppaction://hlinksldjump"/>
              </a:rPr>
              <a:t>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9406" name="Rectangle 31"/>
          <p:cNvSpPr>
            <a:spLocks noChangeArrowheads="1"/>
          </p:cNvSpPr>
          <p:nvPr/>
        </p:nvSpPr>
        <p:spPr bwMode="auto">
          <a:xfrm>
            <a:off x="81010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0" action="ppaction://hlinksldjump"/>
              </a:rPr>
              <a:t>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9407" name="Rectangle 32"/>
          <p:cNvSpPr>
            <a:spLocks noChangeArrowheads="1"/>
          </p:cNvSpPr>
          <p:nvPr/>
        </p:nvSpPr>
        <p:spPr bwMode="auto">
          <a:xfrm>
            <a:off x="856773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1" action="ppaction://hlinksldjump"/>
              </a:rPr>
              <a:t>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9408" name="Rectangle 33"/>
          <p:cNvSpPr>
            <a:spLocks noChangeArrowheads="1"/>
          </p:cNvSpPr>
          <p:nvPr/>
        </p:nvSpPr>
        <p:spPr bwMode="auto">
          <a:xfrm>
            <a:off x="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2" action="ppaction://hlinksldjump"/>
              </a:rPr>
              <a:t>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9409" name="Rectangle 34"/>
          <p:cNvSpPr>
            <a:spLocks noChangeArrowheads="1"/>
          </p:cNvSpPr>
          <p:nvPr/>
        </p:nvSpPr>
        <p:spPr bwMode="auto">
          <a:xfrm>
            <a:off x="43180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3" action="ppaction://hlinksldjump"/>
              </a:rPr>
              <a:t>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9410" name="Rectangle 35"/>
          <p:cNvSpPr>
            <a:spLocks noChangeArrowheads="1"/>
          </p:cNvSpPr>
          <p:nvPr/>
        </p:nvSpPr>
        <p:spPr bwMode="auto">
          <a:xfrm>
            <a:off x="172878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4" action="ppaction://hlinksldjump"/>
              </a:rPr>
              <a:t>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9411" name="Rectangle 36"/>
          <p:cNvSpPr>
            <a:spLocks noChangeArrowheads="1"/>
          </p:cNvSpPr>
          <p:nvPr/>
        </p:nvSpPr>
        <p:spPr bwMode="auto">
          <a:xfrm>
            <a:off x="129540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5" action="ppaction://hlinksldjump"/>
              </a:rPr>
              <a:t>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9412" name="Rectangle 37"/>
          <p:cNvSpPr>
            <a:spLocks noChangeArrowheads="1"/>
          </p:cNvSpPr>
          <p:nvPr/>
        </p:nvSpPr>
        <p:spPr bwMode="auto">
          <a:xfrm>
            <a:off x="86360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6" action="ppaction://hlinksldjump"/>
              </a:rPr>
              <a:t>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9413" name="Rectangle 38"/>
          <p:cNvSpPr>
            <a:spLocks noChangeArrowheads="1"/>
          </p:cNvSpPr>
          <p:nvPr/>
        </p:nvSpPr>
        <p:spPr bwMode="auto">
          <a:xfrm>
            <a:off x="216058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7" action="ppaction://hlinksldjump"/>
              </a:rPr>
              <a:t>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9414" name="Rectangle 39"/>
          <p:cNvSpPr>
            <a:spLocks noChangeArrowheads="1"/>
          </p:cNvSpPr>
          <p:nvPr/>
        </p:nvSpPr>
        <p:spPr bwMode="auto">
          <a:xfrm>
            <a:off x="259238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8" action="ppaction://hlinksldjump"/>
              </a:rPr>
              <a:t>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59415" name="Rectangle 40"/>
          <p:cNvSpPr>
            <a:spLocks noChangeArrowheads="1"/>
          </p:cNvSpPr>
          <p:nvPr/>
        </p:nvSpPr>
        <p:spPr bwMode="auto">
          <a:xfrm>
            <a:off x="30591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9" action="ppaction://hlinksldjump"/>
              </a:rPr>
              <a:t>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323850" y="2492375"/>
            <a:ext cx="8424863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3538" indent="-363538" algn="just">
              <a:lnSpc>
                <a:spcPct val="90000"/>
              </a:lnSpc>
              <a:spcAft>
                <a:spcPct val="50000"/>
              </a:spcAft>
              <a:buFontTx/>
              <a:buChar char="•"/>
            </a:pPr>
            <a:r>
              <a:rPr lang="en-GB" sz="2200"/>
              <a:t>Wavenumbers (cm</a:t>
            </a:r>
            <a:r>
              <a:rPr lang="en-GB" sz="2200" baseline="30000"/>
              <a:t>-1</a:t>
            </a:r>
            <a:r>
              <a:rPr lang="en-GB" sz="2200"/>
              <a:t>) are used as a measure of the wavelength or frequency of the absorption.</a:t>
            </a:r>
          </a:p>
          <a:p>
            <a:pPr marL="363538" indent="-363538" algn="just">
              <a:lnSpc>
                <a:spcPct val="90000"/>
              </a:lnSpc>
            </a:pPr>
            <a:r>
              <a:rPr lang="en-GB" sz="2200"/>
              <a:t>                           Wavenumber  =              1</a:t>
            </a:r>
          </a:p>
          <a:p>
            <a:pPr marL="363538" indent="-363538" algn="just">
              <a:lnSpc>
                <a:spcPct val="90000"/>
              </a:lnSpc>
            </a:pPr>
            <a:r>
              <a:rPr lang="en-GB" sz="2200"/>
              <a:t>                                                        wavelength (cm)</a:t>
            </a:r>
          </a:p>
        </p:txBody>
      </p:sp>
      <p:sp>
        <p:nvSpPr>
          <p:cNvPr id="19460" name="Rectangle 12"/>
          <p:cNvSpPr>
            <a:spLocks noChangeArrowheads="1"/>
          </p:cNvSpPr>
          <p:nvPr/>
        </p:nvSpPr>
        <p:spPr bwMode="auto">
          <a:xfrm>
            <a:off x="323850" y="1412875"/>
            <a:ext cx="842486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  <a:buFontTx/>
              <a:buChar char="•"/>
            </a:pPr>
            <a:r>
              <a:rPr lang="en-GB" sz="2200" dirty="0"/>
              <a:t>If IR light is passed through the compound, it will absorb some or all of the light at the frequencies at which its bonds vibrate. </a:t>
            </a:r>
          </a:p>
        </p:txBody>
      </p:sp>
      <p:sp>
        <p:nvSpPr>
          <p:cNvPr id="63502" name="Line 14"/>
          <p:cNvSpPr>
            <a:spLocks noChangeShapeType="1"/>
          </p:cNvSpPr>
          <p:nvPr/>
        </p:nvSpPr>
        <p:spPr bwMode="auto">
          <a:xfrm>
            <a:off x="4716463" y="3573463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3" name="Rectangle 15"/>
          <p:cNvSpPr>
            <a:spLocks noChangeArrowheads="1"/>
          </p:cNvSpPr>
          <p:nvPr/>
        </p:nvSpPr>
        <p:spPr bwMode="auto">
          <a:xfrm>
            <a:off x="395288" y="4292600"/>
            <a:ext cx="8424862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  <a:buFontTx/>
              <a:buChar char="•"/>
            </a:pPr>
            <a:r>
              <a:rPr lang="en-GB" sz="2200"/>
              <a:t>IR light absorbed is in the range 4000 – 400 cm</a:t>
            </a:r>
            <a:r>
              <a:rPr lang="en-GB" sz="2200" baseline="30000"/>
              <a:t>-1</a:t>
            </a:r>
            <a:r>
              <a:rPr lang="en-GB" sz="2200"/>
              <a:t>.</a:t>
            </a:r>
          </a:p>
        </p:txBody>
      </p:sp>
      <p:sp>
        <p:nvSpPr>
          <p:cNvPr id="63505" name="Rectangle 17"/>
          <p:cNvSpPr>
            <a:spLocks noChangeArrowheads="1"/>
          </p:cNvSpPr>
          <p:nvPr/>
        </p:nvSpPr>
        <p:spPr bwMode="auto">
          <a:xfrm>
            <a:off x="395288" y="4941888"/>
            <a:ext cx="8424862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  <a:buFontTx/>
              <a:buChar char="•"/>
            </a:pPr>
            <a:r>
              <a:rPr lang="en-GB" sz="2200"/>
              <a:t>Above 1500 cm</a:t>
            </a:r>
            <a:r>
              <a:rPr lang="en-GB" sz="2200" baseline="30000"/>
              <a:t>-1</a:t>
            </a:r>
            <a:r>
              <a:rPr lang="en-GB" sz="2200"/>
              <a:t> is used to identify functional groups.</a:t>
            </a:r>
          </a:p>
        </p:txBody>
      </p:sp>
      <p:sp>
        <p:nvSpPr>
          <p:cNvPr id="63506" name="Rectangle 18"/>
          <p:cNvSpPr>
            <a:spLocks noChangeArrowheads="1"/>
          </p:cNvSpPr>
          <p:nvPr/>
        </p:nvSpPr>
        <p:spPr bwMode="auto">
          <a:xfrm>
            <a:off x="395288" y="5516563"/>
            <a:ext cx="8424862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  <a:buFontTx/>
              <a:buChar char="•"/>
            </a:pPr>
            <a:r>
              <a:rPr lang="en-GB" sz="2200"/>
              <a:t>Below 1500 cm</a:t>
            </a:r>
            <a:r>
              <a:rPr lang="en-GB" sz="2200" baseline="30000"/>
              <a:t>-1</a:t>
            </a:r>
            <a:r>
              <a:rPr lang="en-GB" sz="2200"/>
              <a:t> is used for fingerprinting.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21399" y="260648"/>
            <a:ext cx="9144000" cy="836712"/>
          </a:xfrm>
          <a:prstGeom prst="rect">
            <a:avLst/>
          </a:prstGeom>
          <a:solidFill>
            <a:schemeClr val="accent6">
              <a:lumMod val="40000"/>
              <a:lumOff val="60000"/>
              <a:alpha val="74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5000" dirty="0" smtClean="0">
                <a:latin typeface="Tahoma"/>
                <a:cs typeface="Tahoma"/>
              </a:rPr>
              <a:t>IR Spectra</a:t>
            </a:r>
            <a:endParaRPr lang="en-US" sz="5000" dirty="0">
              <a:latin typeface="Tahoma"/>
              <a:cs typeface="Tahoma"/>
            </a:endParaRP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4567238" y="6581775"/>
            <a:ext cx="46085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GB" sz="1200" dirty="0">
                <a:solidFill>
                  <a:srgbClr val="000000"/>
                </a:solidFill>
                <a:latin typeface="Verdana" charset="0"/>
              </a:rPr>
              <a:t>© </a:t>
            </a:r>
            <a:r>
              <a:rPr lang="en-GB" sz="1200" dirty="0" err="1">
                <a:solidFill>
                  <a:srgbClr val="000000"/>
                </a:solidFill>
                <a:latin typeface="Verdana" charset="0"/>
              </a:rPr>
              <a:t>www.chemsheets.co.uk</a:t>
            </a:r>
            <a:r>
              <a:rPr lang="en-GB" sz="1200" dirty="0">
                <a:solidFill>
                  <a:srgbClr val="000000"/>
                </a:solidFill>
                <a:latin typeface="Verdana" charset="0"/>
              </a:rPr>
              <a:t>          AS </a:t>
            </a:r>
            <a:r>
              <a:rPr lang="en-GB" sz="1200" dirty="0" smtClean="0">
                <a:solidFill>
                  <a:srgbClr val="000000"/>
                </a:solidFill>
                <a:latin typeface="Verdana" charset="0"/>
              </a:rPr>
              <a:t>1087     </a:t>
            </a:r>
            <a:r>
              <a:rPr lang="en-GB" sz="1200" dirty="0">
                <a:solidFill>
                  <a:srgbClr val="000000"/>
                </a:solidFill>
                <a:latin typeface="Verdana" charset="0"/>
              </a:rPr>
              <a:t>12-Jul</a:t>
            </a:r>
            <a:r>
              <a:rPr lang="en-GB" sz="1200" dirty="0" smtClean="0">
                <a:solidFill>
                  <a:srgbClr val="000000"/>
                </a:solidFill>
                <a:latin typeface="Verdana" charset="0"/>
              </a:rPr>
              <a:t>-15</a:t>
            </a:r>
            <a:endParaRPr lang="en-GB" sz="1200" dirty="0">
              <a:solidFill>
                <a:srgbClr val="000000"/>
              </a:solidFill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/>
      <p:bldP spid="63502" grpId="0" animBg="1"/>
      <p:bldP spid="63503" grpId="0"/>
      <p:bldP spid="63505" grpId="0"/>
      <p:bldP spid="63506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2700338" y="1557338"/>
            <a:ext cx="287337" cy="4537075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6084888" y="4797425"/>
            <a:ext cx="100965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600">
                <a:latin typeface="Tahoma" charset="0"/>
              </a:rPr>
              <a:t>C=C</a:t>
            </a:r>
            <a:endParaRPr lang="en-GB" sz="2000"/>
          </a:p>
        </p:txBody>
      </p:sp>
      <p:pic>
        <p:nvPicPr>
          <p:cNvPr id="60420" name="Picture 4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557338"/>
            <a:ext cx="7993062" cy="49958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3059113" y="1557338"/>
            <a:ext cx="649287" cy="4537075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5724525" y="1557338"/>
            <a:ext cx="287338" cy="4537075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3779838" y="4005263"/>
            <a:ext cx="100965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600">
                <a:latin typeface="Tahoma" charset="0"/>
              </a:rPr>
              <a:t>C-H</a:t>
            </a:r>
            <a:endParaRPr lang="en-GB" sz="2000"/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1908175" y="4005263"/>
            <a:ext cx="100965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600">
                <a:latin typeface="Tahoma" charset="0"/>
              </a:rPr>
              <a:t>C-H</a:t>
            </a:r>
            <a:endParaRPr lang="en-GB" sz="2000"/>
          </a:p>
        </p:txBody>
      </p:sp>
      <p:sp>
        <p:nvSpPr>
          <p:cNvPr id="60425" name="Rectangle 9"/>
          <p:cNvSpPr>
            <a:spLocks noChangeArrowheads="1"/>
          </p:cNvSpPr>
          <p:nvPr/>
        </p:nvSpPr>
        <p:spPr bwMode="auto">
          <a:xfrm>
            <a:off x="1619250" y="549275"/>
            <a:ext cx="33845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3000">
                <a:latin typeface="Tahoma" charset="0"/>
              </a:rPr>
              <a:t>hex-2-ene</a:t>
            </a:r>
            <a:endParaRPr lang="en-GB" sz="2200"/>
          </a:p>
        </p:txBody>
      </p:sp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395288" y="260350"/>
            <a:ext cx="863600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6200">
                <a:latin typeface="Tahoma" charset="0"/>
                <a:sym typeface="Wingdings" charset="0"/>
              </a:rPr>
              <a:t></a:t>
            </a:r>
            <a:endParaRPr lang="en-GB" sz="3400">
              <a:sym typeface="Wingdings" charset="0"/>
            </a:endParaRPr>
          </a:p>
        </p:txBody>
      </p:sp>
      <p:pic>
        <p:nvPicPr>
          <p:cNvPr id="60427" name="Picture 1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67175" y="692150"/>
            <a:ext cx="4176713" cy="584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5098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60428" name="Rectangle 29"/>
          <p:cNvSpPr>
            <a:spLocks noChangeArrowheads="1"/>
          </p:cNvSpPr>
          <p:nvPr/>
        </p:nvSpPr>
        <p:spPr bwMode="auto">
          <a:xfrm>
            <a:off x="55086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4" action="ppaction://hlinksldjump"/>
              </a:rPr>
              <a:t>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60429" name="Rectangle 30"/>
          <p:cNvSpPr>
            <a:spLocks noChangeArrowheads="1"/>
          </p:cNvSpPr>
          <p:nvPr/>
        </p:nvSpPr>
        <p:spPr bwMode="auto">
          <a:xfrm>
            <a:off x="59404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5" action="ppaction://hlinksldjump"/>
              </a:rPr>
              <a:t>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60430" name="Rectangle 31"/>
          <p:cNvSpPr>
            <a:spLocks noChangeArrowheads="1"/>
          </p:cNvSpPr>
          <p:nvPr/>
        </p:nvSpPr>
        <p:spPr bwMode="auto">
          <a:xfrm>
            <a:off x="72374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6" action="ppaction://hlinksldjump"/>
              </a:rPr>
              <a:t>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60431" name="Rectangle 32"/>
          <p:cNvSpPr>
            <a:spLocks noChangeArrowheads="1"/>
          </p:cNvSpPr>
          <p:nvPr/>
        </p:nvSpPr>
        <p:spPr bwMode="auto">
          <a:xfrm>
            <a:off x="68040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7" action="ppaction://hlinksldjump"/>
              </a:rPr>
              <a:t>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60432" name="Rectangle 33"/>
          <p:cNvSpPr>
            <a:spLocks noChangeArrowheads="1"/>
          </p:cNvSpPr>
          <p:nvPr/>
        </p:nvSpPr>
        <p:spPr bwMode="auto">
          <a:xfrm>
            <a:off x="6372225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8" action="ppaction://hlinksldjump"/>
              </a:rPr>
              <a:t>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60433" name="Rectangle 34"/>
          <p:cNvSpPr>
            <a:spLocks noChangeArrowheads="1"/>
          </p:cNvSpPr>
          <p:nvPr/>
        </p:nvSpPr>
        <p:spPr bwMode="auto">
          <a:xfrm>
            <a:off x="76692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9" action="ppaction://hlinksldjump"/>
              </a:rPr>
              <a:t>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60434" name="Rectangle 35"/>
          <p:cNvSpPr>
            <a:spLocks noChangeArrowheads="1"/>
          </p:cNvSpPr>
          <p:nvPr/>
        </p:nvSpPr>
        <p:spPr bwMode="auto">
          <a:xfrm>
            <a:off x="81010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0" action="ppaction://hlinksldjump"/>
              </a:rPr>
              <a:t>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60435" name="Rectangle 36"/>
          <p:cNvSpPr>
            <a:spLocks noChangeArrowheads="1"/>
          </p:cNvSpPr>
          <p:nvPr/>
        </p:nvSpPr>
        <p:spPr bwMode="auto">
          <a:xfrm>
            <a:off x="856773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1" action="ppaction://hlinksldjump"/>
              </a:rPr>
              <a:t>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60436" name="Rectangle 37"/>
          <p:cNvSpPr>
            <a:spLocks noChangeArrowheads="1"/>
          </p:cNvSpPr>
          <p:nvPr/>
        </p:nvSpPr>
        <p:spPr bwMode="auto">
          <a:xfrm>
            <a:off x="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2" action="ppaction://hlinksldjump"/>
              </a:rPr>
              <a:t>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60437" name="Rectangle 38"/>
          <p:cNvSpPr>
            <a:spLocks noChangeArrowheads="1"/>
          </p:cNvSpPr>
          <p:nvPr/>
        </p:nvSpPr>
        <p:spPr bwMode="auto">
          <a:xfrm>
            <a:off x="43180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3" action="ppaction://hlinksldjump"/>
              </a:rPr>
              <a:t>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60438" name="Rectangle 39"/>
          <p:cNvSpPr>
            <a:spLocks noChangeArrowheads="1"/>
          </p:cNvSpPr>
          <p:nvPr/>
        </p:nvSpPr>
        <p:spPr bwMode="auto">
          <a:xfrm>
            <a:off x="172878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4" action="ppaction://hlinksldjump"/>
              </a:rPr>
              <a:t>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60439" name="Rectangle 40"/>
          <p:cNvSpPr>
            <a:spLocks noChangeArrowheads="1"/>
          </p:cNvSpPr>
          <p:nvPr/>
        </p:nvSpPr>
        <p:spPr bwMode="auto">
          <a:xfrm>
            <a:off x="129540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5" action="ppaction://hlinksldjump"/>
              </a:rPr>
              <a:t>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60440" name="Rectangle 41"/>
          <p:cNvSpPr>
            <a:spLocks noChangeArrowheads="1"/>
          </p:cNvSpPr>
          <p:nvPr/>
        </p:nvSpPr>
        <p:spPr bwMode="auto">
          <a:xfrm>
            <a:off x="863600" y="6237288"/>
            <a:ext cx="576263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6" action="ppaction://hlinksldjump"/>
              </a:rPr>
              <a:t>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60441" name="Rectangle 42"/>
          <p:cNvSpPr>
            <a:spLocks noChangeArrowheads="1"/>
          </p:cNvSpPr>
          <p:nvPr/>
        </p:nvSpPr>
        <p:spPr bwMode="auto">
          <a:xfrm>
            <a:off x="216058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7" action="ppaction://hlinksldjump"/>
              </a:rPr>
              <a:t>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60442" name="Rectangle 43"/>
          <p:cNvSpPr>
            <a:spLocks noChangeArrowheads="1"/>
          </p:cNvSpPr>
          <p:nvPr/>
        </p:nvSpPr>
        <p:spPr bwMode="auto">
          <a:xfrm>
            <a:off x="2592388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8" action="ppaction://hlinksldjump"/>
              </a:rPr>
              <a:t>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  <p:sp>
        <p:nvSpPr>
          <p:cNvPr id="60443" name="Rectangle 44"/>
          <p:cNvSpPr>
            <a:spLocks noChangeArrowheads="1"/>
          </p:cNvSpPr>
          <p:nvPr/>
        </p:nvSpPr>
        <p:spPr bwMode="auto">
          <a:xfrm>
            <a:off x="3059113" y="6237288"/>
            <a:ext cx="576262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5125" indent="-365125" algn="l">
              <a:spcAft>
                <a:spcPct val="50000"/>
              </a:spcAft>
            </a:pPr>
            <a:r>
              <a:rPr lang="en-GB" sz="2400">
                <a:latin typeface="Tahoma" charset="0"/>
                <a:sym typeface="Wingdings" charset="0"/>
                <a:hlinkClick r:id="rId19" action="ppaction://hlinksldjump"/>
              </a:rPr>
              <a:t></a:t>
            </a:r>
            <a:r>
              <a:rPr lang="en-GB" sz="3000">
                <a:latin typeface="Tahoma" charset="0"/>
                <a:sym typeface="Wingdings" charset="0"/>
              </a:rPr>
              <a:t> </a:t>
            </a:r>
            <a:endParaRPr lang="en-GB" sz="1400">
              <a:sym typeface="Wingding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2448272"/>
          </a:xfrm>
          <a:solidFill>
            <a:schemeClr val="accent6">
              <a:lumMod val="40000"/>
              <a:lumOff val="60000"/>
              <a:alpha val="74000"/>
            </a:schemeClr>
          </a:solidFill>
        </p:spPr>
        <p:txBody>
          <a:bodyPr/>
          <a:lstStyle/>
          <a:p>
            <a:r>
              <a:rPr lang="en-US" sz="7000" dirty="0" smtClean="0">
                <a:latin typeface="Tahoma"/>
                <a:cs typeface="Tahoma"/>
              </a:rPr>
              <a:t>IR Problems 4</a:t>
            </a:r>
            <a:endParaRPr lang="en-US" sz="7000" dirty="0">
              <a:latin typeface="Tahoma"/>
              <a:cs typeface="Tahoma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567238" y="6581775"/>
            <a:ext cx="46085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GB" sz="1200" dirty="0">
                <a:solidFill>
                  <a:srgbClr val="000000"/>
                </a:solidFill>
                <a:latin typeface="Verdana" charset="0"/>
              </a:rPr>
              <a:t>© </a:t>
            </a:r>
            <a:r>
              <a:rPr lang="en-GB" sz="1200" dirty="0" err="1">
                <a:solidFill>
                  <a:srgbClr val="000000"/>
                </a:solidFill>
                <a:latin typeface="Verdana" charset="0"/>
              </a:rPr>
              <a:t>www.chemsheets.co.uk</a:t>
            </a:r>
            <a:r>
              <a:rPr lang="en-GB" sz="1200" dirty="0">
                <a:solidFill>
                  <a:srgbClr val="000000"/>
                </a:solidFill>
                <a:latin typeface="Verdana" charset="0"/>
              </a:rPr>
              <a:t>          AS </a:t>
            </a:r>
            <a:r>
              <a:rPr lang="en-GB" sz="1200" dirty="0" smtClean="0">
                <a:solidFill>
                  <a:srgbClr val="000000"/>
                </a:solidFill>
                <a:latin typeface="Verdana" charset="0"/>
              </a:rPr>
              <a:t>1087     </a:t>
            </a:r>
            <a:r>
              <a:rPr lang="en-GB" sz="1200" dirty="0">
                <a:solidFill>
                  <a:srgbClr val="000000"/>
                </a:solidFill>
                <a:latin typeface="Verdana" charset="0"/>
              </a:rPr>
              <a:t>12-Jul</a:t>
            </a:r>
            <a:r>
              <a:rPr lang="en-GB" sz="1200" dirty="0" smtClean="0">
                <a:solidFill>
                  <a:srgbClr val="000000"/>
                </a:solidFill>
                <a:latin typeface="Verdana" charset="0"/>
              </a:rPr>
              <a:t>-15</a:t>
            </a:r>
            <a:endParaRPr lang="en-GB" sz="1200" dirty="0">
              <a:solidFill>
                <a:srgbClr val="000000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874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30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1125538"/>
            <a:ext cx="8064500" cy="50403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43" name="Text Box 32"/>
          <p:cNvSpPr txBox="1">
            <a:spLocks noChangeArrowheads="1"/>
          </p:cNvSpPr>
          <p:nvPr/>
        </p:nvSpPr>
        <p:spPr bwMode="auto">
          <a:xfrm>
            <a:off x="468313" y="260350"/>
            <a:ext cx="6477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5098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 b="1">
                <a:latin typeface="Tahoma" charset="0"/>
              </a:rPr>
              <a:t>F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3"/>
          <p:cNvSpPr txBox="1">
            <a:spLocks noChangeArrowheads="1"/>
          </p:cNvSpPr>
          <p:nvPr/>
        </p:nvSpPr>
        <p:spPr bwMode="auto">
          <a:xfrm>
            <a:off x="468313" y="260350"/>
            <a:ext cx="6477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5098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 b="1">
                <a:latin typeface="Tahoma" charset="0"/>
              </a:rPr>
              <a:t>G</a:t>
            </a:r>
          </a:p>
        </p:txBody>
      </p:sp>
      <p:pic>
        <p:nvPicPr>
          <p:cNvPr id="62467" name="Picture 8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196975"/>
            <a:ext cx="8280400" cy="5175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468313" y="260350"/>
            <a:ext cx="6477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5098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 b="1" dirty="0" smtClean="0">
                <a:latin typeface="Tahoma" charset="0"/>
              </a:rPr>
              <a:t>1</a:t>
            </a:r>
            <a:endParaRPr lang="en-GB" sz="4000" b="1" dirty="0">
              <a:latin typeface="Tahoma" charset="0"/>
            </a:endParaRPr>
          </a:p>
        </p:txBody>
      </p:sp>
      <p:pic>
        <p:nvPicPr>
          <p:cNvPr id="63491" name="Picture 5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196975"/>
            <a:ext cx="8208962" cy="5130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468313" y="260350"/>
            <a:ext cx="10080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5098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 b="1" dirty="0" smtClean="0">
                <a:latin typeface="Tahoma" charset="0"/>
              </a:rPr>
              <a:t>2</a:t>
            </a:r>
            <a:endParaRPr lang="en-GB" sz="4000" b="1" dirty="0">
              <a:latin typeface="Tahoma" charset="0"/>
            </a:endParaRPr>
          </a:p>
        </p:txBody>
      </p:sp>
      <p:pic>
        <p:nvPicPr>
          <p:cNvPr id="64515" name="Picture 5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052513"/>
            <a:ext cx="8280400" cy="5175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468313" y="260350"/>
            <a:ext cx="10080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5098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 b="1" dirty="0" smtClean="0">
                <a:latin typeface="Tahoma" charset="0"/>
              </a:rPr>
              <a:t>3</a:t>
            </a:r>
            <a:endParaRPr lang="en-GB" sz="4000" b="1" dirty="0">
              <a:latin typeface="Tahoma" charset="0"/>
            </a:endParaRPr>
          </a:p>
        </p:txBody>
      </p:sp>
      <p:pic>
        <p:nvPicPr>
          <p:cNvPr id="65539" name="Picture 5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196975"/>
            <a:ext cx="8208962" cy="5130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2555776" y="2996952"/>
            <a:ext cx="381642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GB" sz="1200" dirty="0" smtClean="0">
                <a:solidFill>
                  <a:srgbClr val="000000"/>
                </a:solidFill>
                <a:latin typeface="Verdana" charset="0"/>
              </a:rPr>
              <a:t>Most IR spectra are from the SBDS data base</a:t>
            </a:r>
            <a:endParaRPr lang="en-GB" sz="1200" dirty="0">
              <a:solidFill>
                <a:srgbClr val="000000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601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323528" y="2969097"/>
            <a:ext cx="8424863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533400" indent="-533400" algn="l">
              <a:spcBef>
                <a:spcPct val="20000"/>
              </a:spcBef>
              <a:buFontTx/>
              <a:buChar char="•"/>
            </a:pPr>
            <a:r>
              <a:rPr lang="en-GB" sz="2200"/>
              <a:t>Complicated and contains many signals – picking out functional group signals difficult.  </a:t>
            </a:r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323528" y="3905722"/>
            <a:ext cx="8424863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533400" indent="-533400" algn="l">
              <a:spcBef>
                <a:spcPct val="20000"/>
              </a:spcBef>
              <a:buFontTx/>
              <a:buChar char="•"/>
            </a:pPr>
            <a:r>
              <a:rPr lang="en-GB" sz="2200" dirty="0"/>
              <a:t>This part of the spectrum is unique for every compound, and so can be used as a "fingerprint".  </a:t>
            </a:r>
          </a:p>
        </p:txBody>
      </p:sp>
      <p:sp>
        <p:nvSpPr>
          <p:cNvPr id="96264" name="Rectangle 8"/>
          <p:cNvSpPr>
            <a:spLocks noChangeArrowheads="1"/>
          </p:cNvSpPr>
          <p:nvPr/>
        </p:nvSpPr>
        <p:spPr bwMode="auto">
          <a:xfrm>
            <a:off x="323528" y="4913784"/>
            <a:ext cx="842486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533400" indent="-533400" algn="l">
              <a:spcBef>
                <a:spcPct val="20000"/>
              </a:spcBef>
              <a:buFontTx/>
              <a:buChar char="•"/>
            </a:pPr>
            <a:r>
              <a:rPr lang="en-GB" sz="2200"/>
              <a:t>This region can also be used to check if a compound is pure.  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0" y="260648"/>
            <a:ext cx="9144000" cy="2396480"/>
          </a:xfrm>
          <a:prstGeom prst="rect">
            <a:avLst/>
          </a:prstGeom>
          <a:solidFill>
            <a:schemeClr val="accent6">
              <a:lumMod val="40000"/>
              <a:lumOff val="60000"/>
              <a:alpha val="74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7000" dirty="0" smtClean="0">
                <a:latin typeface="Tahoma"/>
                <a:cs typeface="Tahoma"/>
              </a:rPr>
              <a:t>Fingerprinting</a:t>
            </a:r>
            <a:br>
              <a:rPr lang="en-US" sz="7000" dirty="0" smtClean="0">
                <a:latin typeface="Tahoma"/>
                <a:cs typeface="Tahoma"/>
              </a:rPr>
            </a:br>
            <a:r>
              <a:rPr lang="en-US" sz="7000" dirty="0" smtClean="0">
                <a:latin typeface="Tahoma"/>
                <a:cs typeface="Tahoma"/>
              </a:rPr>
              <a:t>(below 1500 cm</a:t>
            </a:r>
            <a:r>
              <a:rPr lang="en-US" sz="7000" baseline="30000" dirty="0" smtClean="0">
                <a:latin typeface="Tahoma"/>
                <a:cs typeface="Tahoma"/>
              </a:rPr>
              <a:t>-1</a:t>
            </a:r>
            <a:r>
              <a:rPr lang="en-US" sz="7000" dirty="0" smtClean="0">
                <a:latin typeface="Tahoma"/>
                <a:cs typeface="Tahoma"/>
              </a:rPr>
              <a:t>)</a:t>
            </a:r>
            <a:endParaRPr lang="en-US" sz="7000" dirty="0">
              <a:latin typeface="Tahoma"/>
              <a:cs typeface="Tahoma"/>
            </a:endParaRP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4567238" y="6581775"/>
            <a:ext cx="46085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GB" sz="1200" dirty="0">
                <a:solidFill>
                  <a:srgbClr val="000000"/>
                </a:solidFill>
                <a:latin typeface="Verdana" charset="0"/>
              </a:rPr>
              <a:t>© </a:t>
            </a:r>
            <a:r>
              <a:rPr lang="en-GB" sz="1200" dirty="0" err="1">
                <a:solidFill>
                  <a:srgbClr val="000000"/>
                </a:solidFill>
                <a:latin typeface="Verdana" charset="0"/>
              </a:rPr>
              <a:t>www.chemsheets.co.uk</a:t>
            </a:r>
            <a:r>
              <a:rPr lang="en-GB" sz="1200" dirty="0">
                <a:solidFill>
                  <a:srgbClr val="000000"/>
                </a:solidFill>
                <a:latin typeface="Verdana" charset="0"/>
              </a:rPr>
              <a:t>          AS </a:t>
            </a:r>
            <a:r>
              <a:rPr lang="en-GB" sz="1200" dirty="0" smtClean="0">
                <a:solidFill>
                  <a:srgbClr val="000000"/>
                </a:solidFill>
                <a:latin typeface="Verdana" charset="0"/>
              </a:rPr>
              <a:t>1087     </a:t>
            </a:r>
            <a:r>
              <a:rPr lang="en-GB" sz="1200" dirty="0">
                <a:solidFill>
                  <a:srgbClr val="000000"/>
                </a:solidFill>
                <a:latin typeface="Verdana" charset="0"/>
              </a:rPr>
              <a:t>12-Jul</a:t>
            </a:r>
            <a:r>
              <a:rPr lang="en-GB" sz="1200" dirty="0" smtClean="0">
                <a:solidFill>
                  <a:srgbClr val="000000"/>
                </a:solidFill>
                <a:latin typeface="Verdana" charset="0"/>
              </a:rPr>
              <a:t>-15</a:t>
            </a:r>
            <a:endParaRPr lang="en-GB" sz="1200" dirty="0">
              <a:solidFill>
                <a:srgbClr val="000000"/>
              </a:solidFill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NIDA307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75" b="18626"/>
          <a:stretch>
            <a:fillRect/>
          </a:stretch>
        </p:blipFill>
        <p:spPr bwMode="auto">
          <a:xfrm>
            <a:off x="323850" y="476250"/>
            <a:ext cx="8496300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5" descr="NIDA30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75" b="18414"/>
          <a:stretch>
            <a:fillRect/>
          </a:stretch>
        </p:blipFill>
        <p:spPr bwMode="auto">
          <a:xfrm>
            <a:off x="323850" y="3284538"/>
            <a:ext cx="8496300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1989138"/>
            <a:ext cx="2089150" cy="874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150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4797425"/>
            <a:ext cx="1944688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2448272"/>
          </a:xfrm>
          <a:solidFill>
            <a:schemeClr val="accent6">
              <a:lumMod val="40000"/>
              <a:lumOff val="60000"/>
              <a:alpha val="74000"/>
            </a:schemeClr>
          </a:solidFill>
        </p:spPr>
        <p:txBody>
          <a:bodyPr/>
          <a:lstStyle/>
          <a:p>
            <a:r>
              <a:rPr lang="en-US" sz="7000" dirty="0" smtClean="0">
                <a:latin typeface="Tahoma"/>
                <a:cs typeface="Tahoma"/>
              </a:rPr>
              <a:t>Functional Groups</a:t>
            </a:r>
            <a:br>
              <a:rPr lang="en-US" sz="7000" dirty="0" smtClean="0">
                <a:latin typeface="Tahoma"/>
                <a:cs typeface="Tahoma"/>
              </a:rPr>
            </a:br>
            <a:r>
              <a:rPr lang="en-US" sz="7000" dirty="0" smtClean="0">
                <a:latin typeface="Tahoma"/>
                <a:cs typeface="Tahoma"/>
              </a:rPr>
              <a:t>(above 1500 cm</a:t>
            </a:r>
            <a:r>
              <a:rPr lang="en-US" sz="7000" baseline="30000" dirty="0" smtClean="0">
                <a:latin typeface="Tahoma"/>
                <a:cs typeface="Tahoma"/>
              </a:rPr>
              <a:t>-1</a:t>
            </a:r>
            <a:r>
              <a:rPr lang="en-US" sz="7000" dirty="0" smtClean="0">
                <a:latin typeface="Tahoma"/>
                <a:cs typeface="Tahoma"/>
              </a:rPr>
              <a:t>)</a:t>
            </a:r>
            <a:endParaRPr lang="en-US" sz="7000" dirty="0">
              <a:latin typeface="Tahoma"/>
              <a:cs typeface="Tahoma"/>
            </a:endParaRP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4567238" y="6581775"/>
            <a:ext cx="46085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GB" sz="1200" dirty="0">
                <a:solidFill>
                  <a:srgbClr val="000000"/>
                </a:solidFill>
                <a:latin typeface="Verdana" charset="0"/>
              </a:rPr>
              <a:t>© </a:t>
            </a:r>
            <a:r>
              <a:rPr lang="en-GB" sz="1200" dirty="0" err="1">
                <a:solidFill>
                  <a:srgbClr val="000000"/>
                </a:solidFill>
                <a:latin typeface="Verdana" charset="0"/>
              </a:rPr>
              <a:t>www.chemsheets.co.uk</a:t>
            </a:r>
            <a:r>
              <a:rPr lang="en-GB" sz="1200" dirty="0">
                <a:solidFill>
                  <a:srgbClr val="000000"/>
                </a:solidFill>
                <a:latin typeface="Verdana" charset="0"/>
              </a:rPr>
              <a:t>          AS </a:t>
            </a:r>
            <a:r>
              <a:rPr lang="en-GB" sz="1200" dirty="0" smtClean="0">
                <a:solidFill>
                  <a:srgbClr val="000000"/>
                </a:solidFill>
                <a:latin typeface="Verdana" charset="0"/>
              </a:rPr>
              <a:t>1087     </a:t>
            </a:r>
            <a:r>
              <a:rPr lang="en-GB" sz="1200" dirty="0">
                <a:solidFill>
                  <a:srgbClr val="000000"/>
                </a:solidFill>
                <a:latin typeface="Verdana" charset="0"/>
              </a:rPr>
              <a:t>12-Jul</a:t>
            </a:r>
            <a:r>
              <a:rPr lang="en-GB" sz="1200" dirty="0" smtClean="0">
                <a:solidFill>
                  <a:srgbClr val="000000"/>
                </a:solidFill>
                <a:latin typeface="Verdana" charset="0"/>
              </a:rPr>
              <a:t>-15</a:t>
            </a:r>
            <a:endParaRPr lang="en-GB" sz="1200" dirty="0">
              <a:solidFill>
                <a:srgbClr val="000000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738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25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25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1172</TotalTime>
  <Words>1128</Words>
  <Application>Microsoft Macintosh PowerPoint</Application>
  <PresentationFormat>On-screen Show (4:3)</PresentationFormat>
  <Paragraphs>432</Paragraphs>
  <Slides>67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7" baseType="lpstr">
      <vt:lpstr>Arial</vt:lpstr>
      <vt:lpstr>Verdana</vt:lpstr>
      <vt:lpstr>Tahoma</vt:lpstr>
      <vt:lpstr>Symbol</vt:lpstr>
      <vt:lpstr>Times New Roman</vt:lpstr>
      <vt:lpstr>Arial Black</vt:lpstr>
      <vt:lpstr>Wingdings</vt:lpstr>
      <vt:lpstr>Default Design</vt:lpstr>
      <vt:lpstr>1_Default Design</vt:lpstr>
      <vt:lpstr>Microsoft Word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Functional Groups (above 1500 cm-1)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Identify the  Functional Groups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IR Problems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IR Problems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IR Problems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IR Problems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OPTICAL ISOMERISM</dc:title>
  <dc:creator>Richard Grime</dc:creator>
  <cp:lastModifiedBy>Richard Grime</cp:lastModifiedBy>
  <cp:revision>64</cp:revision>
  <dcterms:created xsi:type="dcterms:W3CDTF">2004-11-11T19:50:14Z</dcterms:created>
  <dcterms:modified xsi:type="dcterms:W3CDTF">2015-07-11T10:49:50Z</dcterms:modified>
</cp:coreProperties>
</file>