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5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8.emf"/><Relationship Id="rId4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4" Type="http://schemas.openxmlformats.org/officeDocument/2006/relationships/image" Target="../media/image28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4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emf"/><Relationship Id="rId1" Type="http://schemas.openxmlformats.org/officeDocument/2006/relationships/image" Target="../media/image3.emf"/><Relationship Id="rId4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emf"/><Relationship Id="rId1" Type="http://schemas.openxmlformats.org/officeDocument/2006/relationships/image" Target="../media/image3.emf"/><Relationship Id="rId4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emf"/><Relationship Id="rId1" Type="http://schemas.openxmlformats.org/officeDocument/2006/relationships/image" Target="../media/image14.emf"/><Relationship Id="rId4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2.emf"/><Relationship Id="rId1" Type="http://schemas.openxmlformats.org/officeDocument/2006/relationships/image" Target="../media/image13.emf"/><Relationship Id="rId4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r>
              <a:rPr lang="en-GB"/>
              <a:t>Chemsheets AS006 (Electron arrangement)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FC276A-D2FD-9143-A861-74C80F2C376F}" type="datetime1">
              <a:rPr lang="en-GB"/>
              <a:pPr/>
              <a:t>02/02/2016</a:t>
            </a:fld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EB6CF3-0066-AD43-9D99-62BEBA1AC2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3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r>
              <a:rPr lang="en-GB"/>
              <a:t>Chemsheets AS006 (Electron arrangement)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1C4DBC-0376-C942-869D-279B390071E3}" type="datetime1">
              <a:rPr lang="en-GB"/>
              <a:pPr/>
              <a:t>02/02/2016</a:t>
            </a:fld>
            <a:endParaRPr lang="en-GB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82C8C2-5373-874D-A46A-02FDBE8910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62529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Chemsheets AS006 (Electron arrangement)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85540AC-F199-194D-9B9E-D4D055F59EAF}" type="datetime1">
              <a:rPr lang="en-GB"/>
              <a:pPr eaLnBrk="1" hangingPunct="1"/>
              <a:t>02/02/2016</a:t>
            </a:fld>
            <a:endParaRPr lang="en-GB"/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315E45-B02D-854F-AFE4-D7436FF761C3}" type="slidenum">
              <a:rPr lang="en-GB"/>
              <a:pPr eaLnBrk="1" hangingPunct="1"/>
              <a:t>1</a:t>
            </a:fld>
            <a:endParaRPr lang="en-GB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74024-82D4-9947-B03C-D4707C1EB8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6BB6C-D5E4-7D40-A972-C84264B34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9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CD73B-84F9-824C-8632-24B991346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3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807A2-D4F6-294E-8ED4-05FC738DF0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0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FC6A8-12F4-DF4F-9A60-49359F5E6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B2A56-D4C6-F74F-BD16-62841C1590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2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1E53C-904C-5149-A2FD-A04E44AD17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EE2A9-4018-1F45-8F5C-4349576C24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2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42F38-5176-8B4E-B52B-6B99211DD3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9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6F258-236B-E542-B336-75DC12C0D1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5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57F2E-C64F-9A4A-9685-6E933FB9D0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0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226EDA-3E10-CD4A-AD32-352AC3C991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2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25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28.e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30.e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4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3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1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5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7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669" y="2492896"/>
            <a:ext cx="8424936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</a:rPr>
              <a:t>REACTIONS OF HALOGENOALKANES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+mn-ea"/>
            </a:endParaRPr>
          </a:p>
        </p:txBody>
      </p:sp>
      <p:pic>
        <p:nvPicPr>
          <p:cNvPr id="2051" name="Picture 6" descr="MC900238955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790575"/>
            <a:ext cx="11525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63688" y="1132310"/>
            <a:ext cx="659617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</a:rPr>
              <a:t>www.</a:t>
            </a:r>
            <a:r>
              <a:rPr lang="en-US" sz="28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n-ea"/>
              </a:rPr>
              <a:t>CHEMSHEETS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</a:rPr>
              <a:t>.co.uk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745705"/>
              </p:ext>
            </p:extLst>
          </p:nvPr>
        </p:nvGraphicFramePr>
        <p:xfrm>
          <a:off x="457199" y="838200"/>
          <a:ext cx="7899401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MDLDrawObject Class" r:id="rId3" imgW="2962148" imgH="285676" progId="MDLDrawOLE.MDLDrawObject.1">
                  <p:embed/>
                </p:oleObj>
              </mc:Choice>
              <mc:Fallback>
                <p:oleObj name="MDLDrawObject Class" r:id="rId3" imgW="2962148" imgH="285676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199" y="838200"/>
                        <a:ext cx="7899401" cy="7620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92882"/>
              </p:ext>
            </p:extLst>
          </p:nvPr>
        </p:nvGraphicFramePr>
        <p:xfrm>
          <a:off x="533400" y="2667000"/>
          <a:ext cx="7876515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MDLDrawObject Class" r:id="rId5" imgW="3429032" imgH="962065" progId="MDLDrawOLE.MDLDrawObject.1">
                  <p:embed/>
                </p:oleObj>
              </mc:Choice>
              <mc:Fallback>
                <p:oleObj name="MDLDrawObject Class" r:id="rId5" imgW="3429032" imgH="962065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2667000"/>
                        <a:ext cx="7876515" cy="22098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021" y="0"/>
            <a:ext cx="49953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e.g.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2-chloropropane </a:t>
            </a:r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+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excess hot </a:t>
            </a:r>
            <a:r>
              <a:rPr lang="en-GB" sz="2000" b="1" dirty="0" err="1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conc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 NH</a:t>
            </a:r>
            <a:r>
              <a:rPr lang="en-GB" sz="2000" b="1" baseline="-25000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3</a:t>
            </a:r>
            <a:endParaRPr lang="en-GB" sz="2000" b="1" baseline="-25000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131277"/>
              </p:ext>
            </p:extLst>
          </p:nvPr>
        </p:nvGraphicFramePr>
        <p:xfrm>
          <a:off x="838200" y="685800"/>
          <a:ext cx="7281009" cy="702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MDLDrawObject Class" r:id="rId3" imgW="2962148" imgH="285676" progId="MDLDrawOLE.MDLDrawObject.1">
                  <p:embed/>
                </p:oleObj>
              </mc:Choice>
              <mc:Fallback>
                <p:oleObj name="MDLDrawObject Class" r:id="rId3" imgW="2962148" imgH="285676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85800"/>
                        <a:ext cx="7281009" cy="702349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783907"/>
              </p:ext>
            </p:extLst>
          </p:nvPr>
        </p:nvGraphicFramePr>
        <p:xfrm>
          <a:off x="241751" y="1676400"/>
          <a:ext cx="8677124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MDLDrawObject Class" r:id="rId5" imgW="4019518" imgH="599974" progId="MDLDrawOLE.MDLDrawObject.1">
                  <p:embed/>
                </p:oleObj>
              </mc:Choice>
              <mc:Fallback>
                <p:oleObj name="MDLDrawObject Class" r:id="rId5" imgW="4019518" imgH="59997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751" y="1676400"/>
                        <a:ext cx="8677124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603820"/>
              </p:ext>
            </p:extLst>
          </p:nvPr>
        </p:nvGraphicFramePr>
        <p:xfrm>
          <a:off x="304800" y="3048000"/>
          <a:ext cx="43456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MDLDrawObject Class" r:id="rId7" imgW="3429032" imgH="962065" progId="MDLDrawOLE.MDLDrawObject.1">
                  <p:embed/>
                </p:oleObj>
              </mc:Choice>
              <mc:Fallback>
                <p:oleObj name="MDLDrawObject Class" r:id="rId7" imgW="3429032" imgH="962065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" y="3048000"/>
                        <a:ext cx="4345663" cy="12192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32571"/>
              </p:ext>
            </p:extLst>
          </p:nvPr>
        </p:nvGraphicFramePr>
        <p:xfrm>
          <a:off x="658286" y="4419599"/>
          <a:ext cx="6428314" cy="2363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MDLDrawObject Class" r:id="rId9" imgW="2952702" imgH="1085732" progId="MDLDrawOLE.MDLDrawObject.1">
                  <p:embed/>
                </p:oleObj>
              </mc:Choice>
              <mc:Fallback>
                <p:oleObj name="MDLDrawObject Class" r:id="rId9" imgW="2952702" imgH="1085732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8286" y="4419599"/>
                        <a:ext cx="6428314" cy="2363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021" y="0"/>
            <a:ext cx="5821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e.g.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2-bromo-3-methylbutane </a:t>
            </a:r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+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excess hot </a:t>
            </a:r>
            <a:r>
              <a:rPr lang="en-GB" sz="2000" b="1" dirty="0" err="1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conc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 NH</a:t>
            </a:r>
            <a:r>
              <a:rPr lang="en-GB" sz="2000" b="1" baseline="-25000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3</a:t>
            </a:r>
            <a:endParaRPr lang="en-GB" sz="2000" b="1" baseline="-25000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930702"/>
              </p:ext>
            </p:extLst>
          </p:nvPr>
        </p:nvGraphicFramePr>
        <p:xfrm>
          <a:off x="304800" y="3048000"/>
          <a:ext cx="43456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MDLDrawObject Class" r:id="rId3" imgW="3429032" imgH="962065" progId="MDLDrawOLE.MDLDrawObject.1">
                  <p:embed/>
                </p:oleObj>
              </mc:Choice>
              <mc:Fallback>
                <p:oleObj name="MDLDrawObject Class" r:id="rId3" imgW="3429032" imgH="962065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3048000"/>
                        <a:ext cx="4345663" cy="12192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86042"/>
              </p:ext>
            </p:extLst>
          </p:nvPr>
        </p:nvGraphicFramePr>
        <p:xfrm>
          <a:off x="838200" y="685800"/>
          <a:ext cx="72802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MDLDrawObject Class" r:id="rId5" imgW="2962148" imgH="285676" progId="MDLDrawOLE.MDLDrawObject.1">
                  <p:embed/>
                </p:oleObj>
              </mc:Choice>
              <mc:Fallback>
                <p:oleObj name="MDLDrawObject Class" r:id="rId5" imgW="2962148" imgH="285676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85800"/>
                        <a:ext cx="7280275" cy="701675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180409"/>
              </p:ext>
            </p:extLst>
          </p:nvPr>
        </p:nvGraphicFramePr>
        <p:xfrm>
          <a:off x="533400" y="1524000"/>
          <a:ext cx="789130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MDLDrawObject Class" r:id="rId7" imgW="4724432" imgH="866750" progId="MDLDrawOLE.MDLDrawObject.1">
                  <p:embed/>
                </p:oleObj>
              </mc:Choice>
              <mc:Fallback>
                <p:oleObj name="MDLDrawObject Class" r:id="rId7" imgW="4724432" imgH="866750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" y="1524000"/>
                        <a:ext cx="7891308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475192"/>
              </p:ext>
            </p:extLst>
          </p:nvPr>
        </p:nvGraphicFramePr>
        <p:xfrm>
          <a:off x="457200" y="4461301"/>
          <a:ext cx="6852524" cy="2202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MDLDrawObject Class" r:id="rId9" imgW="3733721" imgH="1200219" progId="MDLDrawOLE.MDLDrawObject.1">
                  <p:embed/>
                </p:oleObj>
              </mc:Choice>
              <mc:Fallback>
                <p:oleObj name="MDLDrawObject Class" r:id="rId9" imgW="3733721" imgH="1200219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" y="4461301"/>
                        <a:ext cx="6852524" cy="2202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880953"/>
              </p:ext>
            </p:extLst>
          </p:nvPr>
        </p:nvGraphicFramePr>
        <p:xfrm>
          <a:off x="5029200" y="2063158"/>
          <a:ext cx="3914775" cy="365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MDLDrawObject Class" r:id="rId3" imgW="1276239" imgH="1190498" progId="MDLDrawOLE.MDLDrawObject.1">
                  <p:embed/>
                </p:oleObj>
              </mc:Choice>
              <mc:Fallback>
                <p:oleObj name="MDLDrawObject Class" r:id="rId3" imgW="1276239" imgH="1190498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9200" y="2063158"/>
                        <a:ext cx="3914775" cy="3651842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09800"/>
            <a:ext cx="472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Hot, </a:t>
            </a:r>
            <a:r>
              <a:rPr lang="en-GB" sz="2400" dirty="0" err="1" smtClean="0">
                <a:solidFill>
                  <a:srgbClr val="0070C0"/>
                </a:solidFill>
              </a:rPr>
              <a:t>ethaanolic</a:t>
            </a:r>
            <a:r>
              <a:rPr lang="en-GB" sz="2400" dirty="0" smtClean="0">
                <a:solidFill>
                  <a:srgbClr val="0070C0"/>
                </a:solidFill>
              </a:rPr>
              <a:t> KOH (not warm, </a:t>
            </a:r>
            <a:r>
              <a:rPr lang="en-GB" sz="2400" dirty="0" err="1" smtClean="0">
                <a:solidFill>
                  <a:srgbClr val="0070C0"/>
                </a:solidFill>
              </a:rPr>
              <a:t>aq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NaOH</a:t>
            </a:r>
            <a:r>
              <a:rPr lang="en-GB" sz="2400" dirty="0" smtClean="0">
                <a:solidFill>
                  <a:srgbClr val="0070C0"/>
                </a:solidFill>
              </a:rPr>
              <a:t>)</a:t>
            </a:r>
          </a:p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Lose X and H from adjacent C (if there is one)</a:t>
            </a:r>
          </a:p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Forms alkene(s)</a:t>
            </a:r>
          </a:p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Can get different alkenes depending which adjacent C the H comes from</a:t>
            </a:r>
          </a:p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OH</a:t>
            </a:r>
            <a:r>
              <a:rPr lang="en-GB" sz="2400" baseline="30000" dirty="0" smtClean="0">
                <a:solidFill>
                  <a:srgbClr val="0070C0"/>
                </a:solidFill>
              </a:rPr>
              <a:t>- </a:t>
            </a:r>
            <a:r>
              <a:rPr lang="en-GB" sz="2400" dirty="0" smtClean="0">
                <a:solidFill>
                  <a:srgbClr val="0070C0"/>
                </a:solidFill>
              </a:rPr>
              <a:t>acts as base (not nucleophile)</a:t>
            </a:r>
            <a:endParaRPr lang="en-GB" sz="2400" dirty="0">
              <a:solidFill>
                <a:srgbClr val="0070C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724915"/>
              </p:ext>
            </p:extLst>
          </p:nvPr>
        </p:nvGraphicFramePr>
        <p:xfrm>
          <a:off x="228600" y="380999"/>
          <a:ext cx="8496910" cy="1466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MDLDrawObject Class" r:id="rId5" imgW="4524454" imgH="781155" progId="MDLDrawOLE.MDLDrawObject.1">
                  <p:embed/>
                </p:oleObj>
              </mc:Choice>
              <mc:Fallback>
                <p:oleObj name="MDLDrawObject Class" r:id="rId5" imgW="4524454" imgH="781155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380999"/>
                        <a:ext cx="8496910" cy="1466835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325291" y="5872341"/>
            <a:ext cx="1494320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021" y="0"/>
            <a:ext cx="46456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e.g.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2-chloropropane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+ hot </a:t>
            </a:r>
            <a:r>
              <a:rPr lang="en-GB" sz="2000" b="1" dirty="0" err="1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ethanolic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 KOH</a:t>
            </a:r>
            <a:endParaRPr lang="en-GB" sz="2000" b="1" baseline="-25000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972683"/>
              </p:ext>
            </p:extLst>
          </p:nvPr>
        </p:nvGraphicFramePr>
        <p:xfrm>
          <a:off x="1295400" y="710574"/>
          <a:ext cx="6477000" cy="1118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MDLDrawObject Class" r:id="rId3" imgW="4524454" imgH="781155" progId="MDLDrawOLE.MDLDrawObject.1">
                  <p:embed/>
                </p:oleObj>
              </mc:Choice>
              <mc:Fallback>
                <p:oleObj name="MDLDrawObject Class" r:id="rId3" imgW="4524454" imgH="781155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710574"/>
                        <a:ext cx="6477000" cy="1118226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840247"/>
              </p:ext>
            </p:extLst>
          </p:nvPr>
        </p:nvGraphicFramePr>
        <p:xfrm>
          <a:off x="251578" y="2133600"/>
          <a:ext cx="88042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MDLDrawObject Class" r:id="rId5" imgW="4476686" imgH="571623" progId="MDLDrawOLE.MDLDrawObject.1">
                  <p:embed/>
                </p:oleObj>
              </mc:Choice>
              <mc:Fallback>
                <p:oleObj name="MDLDrawObject Class" r:id="rId5" imgW="4476686" imgH="571623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78" y="2133600"/>
                        <a:ext cx="8804275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939099"/>
              </p:ext>
            </p:extLst>
          </p:nvPr>
        </p:nvGraphicFramePr>
        <p:xfrm>
          <a:off x="1447800" y="3429000"/>
          <a:ext cx="228759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MDLDrawObject Class" r:id="rId7" imgW="1276239" imgH="1190498" progId="MDLDrawOLE.MDLDrawObject.1">
                  <p:embed/>
                </p:oleObj>
              </mc:Choice>
              <mc:Fallback>
                <p:oleObj name="MDLDrawObject Class" r:id="rId7" imgW="1276239" imgH="1190498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2287590" cy="21336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764740"/>
              </p:ext>
            </p:extLst>
          </p:nvPr>
        </p:nvGraphicFramePr>
        <p:xfrm>
          <a:off x="4653716" y="3205163"/>
          <a:ext cx="3115462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MDLDrawObject Class" r:id="rId9" imgW="1457325" imgH="1209669" progId="MDLDrawOLE.MDLDrawObject.1">
                  <p:embed/>
                </p:oleObj>
              </mc:Choice>
              <mc:Fallback>
                <p:oleObj name="MDLDrawObject Class" r:id="rId9" imgW="1457325" imgH="1209669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53716" y="3205163"/>
                        <a:ext cx="3115462" cy="2586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325291" y="5872341"/>
            <a:ext cx="1494320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021" y="0"/>
            <a:ext cx="45437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e.g.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2-bromobutane + hot </a:t>
            </a:r>
            <a:r>
              <a:rPr lang="en-GB" sz="2000" b="1" dirty="0" err="1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ethanolic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 KOH</a:t>
            </a:r>
            <a:endParaRPr lang="en-GB" sz="2000" b="1" baseline="-25000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733449"/>
              </p:ext>
            </p:extLst>
          </p:nvPr>
        </p:nvGraphicFramePr>
        <p:xfrm>
          <a:off x="1447800" y="3429000"/>
          <a:ext cx="228759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MDLDrawObject Class" r:id="rId3" imgW="1276239" imgH="1190498" progId="MDLDrawOLE.MDLDrawObject.1">
                  <p:embed/>
                </p:oleObj>
              </mc:Choice>
              <mc:Fallback>
                <p:oleObj name="MDLDrawObject Class" r:id="rId3" imgW="1276239" imgH="1190498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2287590" cy="21336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056631"/>
              </p:ext>
            </p:extLst>
          </p:nvPr>
        </p:nvGraphicFramePr>
        <p:xfrm>
          <a:off x="1295400" y="711200"/>
          <a:ext cx="6477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MDLDrawObject Class" r:id="rId5" imgW="4524454" imgH="781155" progId="MDLDrawOLE.MDLDrawObject.1">
                  <p:embed/>
                </p:oleObj>
              </mc:Choice>
              <mc:Fallback>
                <p:oleObj name="MDLDrawObject Class" r:id="rId5" imgW="4524454" imgH="781155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711200"/>
                        <a:ext cx="6477000" cy="11176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468650"/>
              </p:ext>
            </p:extLst>
          </p:nvPr>
        </p:nvGraphicFramePr>
        <p:xfrm>
          <a:off x="-134620" y="2286000"/>
          <a:ext cx="927862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MDLDrawObject Class" r:id="rId7" imgW="5352971" imgH="571623" progId="MDLDrawOLE.MDLDrawObject.1">
                  <p:embed/>
                </p:oleObj>
              </mc:Choice>
              <mc:Fallback>
                <p:oleObj name="MDLDrawObject Class" r:id="rId7" imgW="5352971" imgH="571623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134620" y="2286000"/>
                        <a:ext cx="927862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006006"/>
              </p:ext>
            </p:extLst>
          </p:nvPr>
        </p:nvGraphicFramePr>
        <p:xfrm>
          <a:off x="4038600" y="3080115"/>
          <a:ext cx="3724275" cy="2969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MDLDrawObject Class" r:id="rId9" imgW="1504823" imgH="1200219" progId="MDLDrawOLE.MDLDrawObject.1">
                  <p:embed/>
                </p:oleObj>
              </mc:Choice>
              <mc:Fallback>
                <p:oleObj name="MDLDrawObject Class" r:id="rId9" imgW="1504823" imgH="1200219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38600" y="3080115"/>
                        <a:ext cx="3724275" cy="2969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325291" y="5872341"/>
            <a:ext cx="1494320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753816"/>
              </p:ext>
            </p:extLst>
          </p:nvPr>
        </p:nvGraphicFramePr>
        <p:xfrm>
          <a:off x="1981200" y="2438400"/>
          <a:ext cx="4957714" cy="3536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MDLDrawObject Class" r:id="rId3" imgW="1295400" imgH="923993" progId="MDLDrawOLE.MDLDrawObject.1">
                  <p:embed/>
                </p:oleObj>
              </mc:Choice>
              <mc:Fallback>
                <p:oleObj name="MDLDrawObject Class" r:id="rId3" imgW="1295400" imgH="923993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438400"/>
                        <a:ext cx="4957714" cy="3536017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690992"/>
              </p:ext>
            </p:extLst>
          </p:nvPr>
        </p:nvGraphicFramePr>
        <p:xfrm>
          <a:off x="762000" y="1066800"/>
          <a:ext cx="7546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MDLDrawObject Class" r:id="rId5" imgW="2924096" imgH="295397" progId="MDLDrawOLE.MDLDrawObject.1">
                  <p:embed/>
                </p:oleObj>
              </mc:Choice>
              <mc:Fallback>
                <p:oleObj name="MDLDrawObject Class" r:id="rId5" imgW="2924096" imgH="295397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7546975" cy="7620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662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298287"/>
              </p:ext>
            </p:extLst>
          </p:nvPr>
        </p:nvGraphicFramePr>
        <p:xfrm>
          <a:off x="152400" y="2006722"/>
          <a:ext cx="8839200" cy="660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MDLDrawObject Class" r:id="rId3" imgW="3952859" imgH="295397" progId="MDLDrawOLE.MDLDrawObject.1">
                  <p:embed/>
                </p:oleObj>
              </mc:Choice>
              <mc:Fallback>
                <p:oleObj name="MDLDrawObject Class" r:id="rId3" imgW="3952859" imgH="295397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006722"/>
                        <a:ext cx="8839200" cy="660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408879"/>
              </p:ext>
            </p:extLst>
          </p:nvPr>
        </p:nvGraphicFramePr>
        <p:xfrm>
          <a:off x="4495800" y="3200400"/>
          <a:ext cx="361794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MDLDrawObject Class" r:id="rId5" imgW="1342898" imgH="933444" progId="MDLDrawOLE.MDLDrawObject.1">
                  <p:embed/>
                </p:oleObj>
              </mc:Choice>
              <mc:Fallback>
                <p:oleObj name="MDLDrawObject Class" r:id="rId5" imgW="1342898" imgH="93344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5800" y="3200400"/>
                        <a:ext cx="3617945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182574"/>
              </p:ext>
            </p:extLst>
          </p:nvPr>
        </p:nvGraphicFramePr>
        <p:xfrm>
          <a:off x="533400" y="3497757"/>
          <a:ext cx="2895600" cy="2064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MDLDrawObject Class" r:id="rId7" imgW="1295400" imgH="923993" progId="MDLDrawOLE.MDLDrawObject.1">
                  <p:embed/>
                </p:oleObj>
              </mc:Choice>
              <mc:Fallback>
                <p:oleObj name="MDLDrawObject Class" r:id="rId7" imgW="1295400" imgH="923993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97757"/>
                        <a:ext cx="2895600" cy="2064843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188327"/>
              </p:ext>
            </p:extLst>
          </p:nvPr>
        </p:nvGraphicFramePr>
        <p:xfrm>
          <a:off x="990600" y="907764"/>
          <a:ext cx="6858000" cy="692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MDLDrawObject Class" r:id="rId9" imgW="2924096" imgH="295397" progId="MDLDrawOLE.MDLDrawObject.1">
                  <p:embed/>
                </p:oleObj>
              </mc:Choice>
              <mc:Fallback>
                <p:oleObj name="MDLDrawObject Class" r:id="rId9" imgW="2924096" imgH="295397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07764"/>
                        <a:ext cx="6858000" cy="692436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8021" y="0"/>
            <a:ext cx="4108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e.g.  </a:t>
            </a:r>
            <a:r>
              <a:rPr lang="en-GB" sz="2000" b="1" dirty="0" err="1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bromoethane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+  aqueous </a:t>
            </a:r>
            <a:r>
              <a:rPr lang="en-GB" sz="2000" b="1" dirty="0" err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NaOH</a:t>
            </a:r>
            <a:endParaRPr lang="en-GB" sz="2000" b="1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682647"/>
              </p:ext>
            </p:extLst>
          </p:nvPr>
        </p:nvGraphicFramePr>
        <p:xfrm>
          <a:off x="381000" y="2057400"/>
          <a:ext cx="8575729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MDLDrawObject Class" r:id="rId3" imgW="3952859" imgH="561902" progId="MDLDrawOLE.MDLDrawObject.1">
                  <p:embed/>
                </p:oleObj>
              </mc:Choice>
              <mc:Fallback>
                <p:oleObj name="MDLDrawObject Class" r:id="rId3" imgW="3952859" imgH="561902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057400"/>
                        <a:ext cx="8575729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380474"/>
              </p:ext>
            </p:extLst>
          </p:nvPr>
        </p:nvGraphicFramePr>
        <p:xfrm>
          <a:off x="4434297" y="3288195"/>
          <a:ext cx="3595687" cy="2689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MDLDrawObject Class" r:id="rId5" imgW="1247902" imgH="933444" progId="MDLDrawOLE.MDLDrawObject.1">
                  <p:embed/>
                </p:oleObj>
              </mc:Choice>
              <mc:Fallback>
                <p:oleObj name="MDLDrawObject Class" r:id="rId5" imgW="1247902" imgH="93344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34297" y="3288195"/>
                        <a:ext cx="3595687" cy="2689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706968"/>
              </p:ext>
            </p:extLst>
          </p:nvPr>
        </p:nvGraphicFramePr>
        <p:xfrm>
          <a:off x="990600" y="908050"/>
          <a:ext cx="68580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MDLDrawObject Class" r:id="rId7" imgW="2924096" imgH="295397" progId="MDLDrawOLE.MDLDrawObject.1">
                  <p:embed/>
                </p:oleObj>
              </mc:Choice>
              <mc:Fallback>
                <p:oleObj name="MDLDrawObject Class" r:id="rId7" imgW="2924096" imgH="295397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08050"/>
                        <a:ext cx="6858000" cy="69215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203663"/>
              </p:ext>
            </p:extLst>
          </p:nvPr>
        </p:nvGraphicFramePr>
        <p:xfrm>
          <a:off x="685800" y="3802062"/>
          <a:ext cx="2895600" cy="206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MDLDrawObject Class" r:id="rId9" imgW="1295400" imgH="923993" progId="MDLDrawOLE.MDLDrawObject.1">
                  <p:embed/>
                </p:oleObj>
              </mc:Choice>
              <mc:Fallback>
                <p:oleObj name="MDLDrawObject Class" r:id="rId9" imgW="1295400" imgH="923993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02062"/>
                        <a:ext cx="2895600" cy="2065338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8021" y="0"/>
            <a:ext cx="44262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e.g.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2-chloropropane  </a:t>
            </a:r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+  aqueous </a:t>
            </a:r>
            <a:r>
              <a:rPr lang="en-GB" sz="2000" b="1" dirty="0" err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NaOH</a:t>
            </a:r>
            <a:endParaRPr lang="en-GB" sz="2000" b="1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242857"/>
              </p:ext>
            </p:extLst>
          </p:nvPr>
        </p:nvGraphicFramePr>
        <p:xfrm>
          <a:off x="990600" y="908050"/>
          <a:ext cx="68580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MDLDrawObject Class" r:id="rId3" imgW="2924096" imgH="295397" progId="MDLDrawOLE.MDLDrawObject.1">
                  <p:embed/>
                </p:oleObj>
              </mc:Choice>
              <mc:Fallback>
                <p:oleObj name="MDLDrawObject Class" r:id="rId3" imgW="2924096" imgH="295397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08050"/>
                        <a:ext cx="6858000" cy="69215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281322"/>
              </p:ext>
            </p:extLst>
          </p:nvPr>
        </p:nvGraphicFramePr>
        <p:xfrm>
          <a:off x="792595" y="3505200"/>
          <a:ext cx="2895600" cy="206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MDLDrawObject Class" r:id="rId5" imgW="1295400" imgH="923993" progId="MDLDrawOLE.MDLDrawObject.1">
                  <p:embed/>
                </p:oleObj>
              </mc:Choice>
              <mc:Fallback>
                <p:oleObj name="MDLDrawObject Class" r:id="rId5" imgW="1295400" imgH="923993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595" y="3505200"/>
                        <a:ext cx="2895600" cy="2065338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8021" y="0"/>
            <a:ext cx="44647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e.g.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1-bromopropane  </a:t>
            </a:r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+  aqueous </a:t>
            </a:r>
            <a:r>
              <a:rPr lang="en-GB" sz="2000" b="1" dirty="0" err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NaOH</a:t>
            </a:r>
            <a:endParaRPr lang="en-GB" sz="2000" b="1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542345"/>
              </p:ext>
            </p:extLst>
          </p:nvPr>
        </p:nvGraphicFramePr>
        <p:xfrm>
          <a:off x="8020" y="2057400"/>
          <a:ext cx="8831179" cy="565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MDLDrawObject Class" r:id="rId7" imgW="4610005" imgH="295397" progId="MDLDrawOLE.MDLDrawObject.1">
                  <p:embed/>
                </p:oleObj>
              </mc:Choice>
              <mc:Fallback>
                <p:oleObj name="MDLDrawObject Class" r:id="rId7" imgW="4610005" imgH="295397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20" y="2057400"/>
                        <a:ext cx="8831179" cy="565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696687"/>
              </p:ext>
            </p:extLst>
          </p:nvPr>
        </p:nvGraphicFramePr>
        <p:xfrm>
          <a:off x="4114800" y="3352800"/>
          <a:ext cx="4189542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MDLDrawObject Class" r:id="rId9" imgW="1762014" imgH="933444" progId="MDLDrawOLE.MDLDrawObject.1">
                  <p:embed/>
                </p:oleObj>
              </mc:Choice>
              <mc:Fallback>
                <p:oleObj name="MDLDrawObject Class" r:id="rId9" imgW="1762014" imgH="93344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14800" y="3352800"/>
                        <a:ext cx="4189542" cy="221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153705"/>
              </p:ext>
            </p:extLst>
          </p:nvPr>
        </p:nvGraphicFramePr>
        <p:xfrm>
          <a:off x="990600" y="908050"/>
          <a:ext cx="68580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MDLDrawObject Class" r:id="rId3" imgW="2924096" imgH="295397" progId="MDLDrawOLE.MDLDrawObject.1">
                  <p:embed/>
                </p:oleObj>
              </mc:Choice>
              <mc:Fallback>
                <p:oleObj name="MDLDrawObject Class" r:id="rId3" imgW="2924096" imgH="295397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08050"/>
                        <a:ext cx="6858000" cy="69215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380544"/>
              </p:ext>
            </p:extLst>
          </p:nvPr>
        </p:nvGraphicFramePr>
        <p:xfrm>
          <a:off x="685800" y="3802062"/>
          <a:ext cx="2895600" cy="206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MDLDrawObject Class" r:id="rId5" imgW="1295400" imgH="923993" progId="MDLDrawOLE.MDLDrawObject.1">
                  <p:embed/>
                </p:oleObj>
              </mc:Choice>
              <mc:Fallback>
                <p:oleObj name="MDLDrawObject Class" r:id="rId5" imgW="1295400" imgH="923993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02062"/>
                        <a:ext cx="2895600" cy="2065338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8021" y="0"/>
            <a:ext cx="5119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e.g.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2-iodo-3-methylbutane  </a:t>
            </a:r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+  aqueous </a:t>
            </a:r>
            <a:r>
              <a:rPr lang="en-GB" sz="2000" b="1" dirty="0" err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NaOH</a:t>
            </a:r>
            <a:endParaRPr lang="en-GB" sz="2000" b="1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931474"/>
              </p:ext>
            </p:extLst>
          </p:nvPr>
        </p:nvGraphicFramePr>
        <p:xfrm>
          <a:off x="304800" y="1926262"/>
          <a:ext cx="8645457" cy="165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MDLDrawObject Class" r:id="rId7" imgW="4676664" imgH="895371" progId="MDLDrawOLE.MDLDrawObject.1">
                  <p:embed/>
                </p:oleObj>
              </mc:Choice>
              <mc:Fallback>
                <p:oleObj name="MDLDrawObject Class" r:id="rId7" imgW="4676664" imgH="895371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" y="1926262"/>
                        <a:ext cx="8645457" cy="165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486734"/>
              </p:ext>
            </p:extLst>
          </p:nvPr>
        </p:nvGraphicFramePr>
        <p:xfrm>
          <a:off x="4276286" y="3733800"/>
          <a:ext cx="3929062" cy="227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MDLDrawObject Class" r:id="rId9" imgW="1609804" imgH="933444" progId="MDLDrawOLE.MDLDrawObject.1">
                  <p:embed/>
                </p:oleObj>
              </mc:Choice>
              <mc:Fallback>
                <p:oleObj name="MDLDrawObject Class" r:id="rId9" imgW="1609804" imgH="93344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76286" y="3733800"/>
                        <a:ext cx="3929062" cy="2278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2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875243"/>
              </p:ext>
            </p:extLst>
          </p:nvPr>
        </p:nvGraphicFramePr>
        <p:xfrm>
          <a:off x="2362200" y="2667000"/>
          <a:ext cx="4566844" cy="328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MDLDrawObject Class" r:id="rId3" imgW="1285954" imgH="923993" progId="MDLDrawOLE.MDLDrawObject.1">
                  <p:embed/>
                </p:oleObj>
              </mc:Choice>
              <mc:Fallback>
                <p:oleObj name="MDLDrawObject Class" r:id="rId3" imgW="1285954" imgH="923993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2667000"/>
                        <a:ext cx="4566844" cy="3281362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738562"/>
              </p:ext>
            </p:extLst>
          </p:nvPr>
        </p:nvGraphicFramePr>
        <p:xfrm>
          <a:off x="457200" y="914400"/>
          <a:ext cx="8085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MDLDrawObject Class" r:id="rId5" imgW="2847991" imgH="295397" progId="MDLDrawOLE.MDLDrawObject.1">
                  <p:embed/>
                </p:oleObj>
              </mc:Choice>
              <mc:Fallback>
                <p:oleObj name="MDLDrawObject Class" r:id="rId5" imgW="2847991" imgH="295397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8085138" cy="8382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021" y="0"/>
            <a:ext cx="42532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e.g.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2-chloropropane </a:t>
            </a:r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+  </a:t>
            </a:r>
            <a:r>
              <a:rPr lang="en-GB" sz="2000" b="1" dirty="0" err="1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ethanolic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 KCN</a:t>
            </a:r>
            <a:endParaRPr lang="en-GB" sz="2000" b="1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18478"/>
              </p:ext>
            </p:extLst>
          </p:nvPr>
        </p:nvGraphicFramePr>
        <p:xfrm>
          <a:off x="381000" y="2133600"/>
          <a:ext cx="836869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MDLDrawObject Class" r:id="rId3" imgW="3876754" imgH="599974" progId="MDLDrawOLE.MDLDrawObject.1">
                  <p:embed/>
                </p:oleObj>
              </mc:Choice>
              <mc:Fallback>
                <p:oleObj name="MDLDrawObject Class" r:id="rId3" imgW="3876754" imgH="59997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133600"/>
                        <a:ext cx="8368695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071837"/>
              </p:ext>
            </p:extLst>
          </p:nvPr>
        </p:nvGraphicFramePr>
        <p:xfrm>
          <a:off x="685800" y="914400"/>
          <a:ext cx="7509609" cy="778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MDLDrawObject Class" r:id="rId5" imgW="2847991" imgH="295397" progId="MDLDrawOLE.MDLDrawObject.1">
                  <p:embed/>
                </p:oleObj>
              </mc:Choice>
              <mc:Fallback>
                <p:oleObj name="MDLDrawObject Class" r:id="rId5" imgW="2847991" imgH="295397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7509609" cy="778534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492964"/>
              </p:ext>
            </p:extLst>
          </p:nvPr>
        </p:nvGraphicFramePr>
        <p:xfrm>
          <a:off x="838200" y="3657600"/>
          <a:ext cx="27575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MDLDrawObject Class" r:id="rId7" imgW="1285954" imgH="923993" progId="MDLDrawOLE.MDLDrawObject.1">
                  <p:embed/>
                </p:oleObj>
              </mc:Choice>
              <mc:Fallback>
                <p:oleObj name="MDLDrawObject Class" r:id="rId7" imgW="1285954" imgH="923993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2757577" cy="19812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662463"/>
              </p:ext>
            </p:extLst>
          </p:nvPr>
        </p:nvGraphicFramePr>
        <p:xfrm>
          <a:off x="4558262" y="3505200"/>
          <a:ext cx="3376463" cy="2545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MDLDrawObject Class" r:id="rId9" imgW="1238186" imgH="933444" progId="MDLDrawOLE.MDLDrawObject.1">
                  <p:embed/>
                </p:oleObj>
              </mc:Choice>
              <mc:Fallback>
                <p:oleObj name="MDLDrawObject Class" r:id="rId9" imgW="1238186" imgH="93344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58262" y="3505200"/>
                        <a:ext cx="3376463" cy="2545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8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021" y="0"/>
            <a:ext cx="41513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e.g.  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1-bromobutane </a:t>
            </a:r>
            <a:r>
              <a:rPr lang="en-GB" sz="20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+  </a:t>
            </a:r>
            <a:r>
              <a:rPr lang="en-GB" sz="2000" b="1" dirty="0" err="1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ethanolic</a:t>
            </a:r>
            <a:r>
              <a:rPr lang="en-GB" sz="2000" b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 KCN</a:t>
            </a:r>
            <a:endParaRPr lang="en-GB" sz="2000" b="1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2295"/>
              </p:ext>
            </p:extLst>
          </p:nvPr>
        </p:nvGraphicFramePr>
        <p:xfrm>
          <a:off x="685800" y="914400"/>
          <a:ext cx="7509609" cy="778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MDLDrawObject Class" r:id="rId3" imgW="2847991" imgH="295397" progId="MDLDrawOLE.MDLDrawObject.1">
                  <p:embed/>
                </p:oleObj>
              </mc:Choice>
              <mc:Fallback>
                <p:oleObj name="MDLDrawObject Class" r:id="rId3" imgW="2847991" imgH="295397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7509609" cy="778534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438426"/>
              </p:ext>
            </p:extLst>
          </p:nvPr>
        </p:nvGraphicFramePr>
        <p:xfrm>
          <a:off x="838200" y="3657600"/>
          <a:ext cx="27575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MDLDrawObject Class" r:id="rId5" imgW="1285954" imgH="923993" progId="MDLDrawOLE.MDLDrawObject.1">
                  <p:embed/>
                </p:oleObj>
              </mc:Choice>
              <mc:Fallback>
                <p:oleObj name="MDLDrawObject Class" r:id="rId5" imgW="1285954" imgH="923993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2757577" cy="19812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11125"/>
              </p:ext>
            </p:extLst>
          </p:nvPr>
        </p:nvGraphicFramePr>
        <p:xfrm>
          <a:off x="3962400" y="3429000"/>
          <a:ext cx="4590856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MDLDrawObject Class" r:id="rId7" imgW="2152523" imgH="933444" progId="MDLDrawOLE.MDLDrawObject.1">
                  <p:embed/>
                </p:oleObj>
              </mc:Choice>
              <mc:Fallback>
                <p:oleObj name="MDLDrawObject Class" r:id="rId7" imgW="2152523" imgH="933444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62400" y="3429000"/>
                        <a:ext cx="4590856" cy="199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951088"/>
              </p:ext>
            </p:extLst>
          </p:nvPr>
        </p:nvGraphicFramePr>
        <p:xfrm>
          <a:off x="304800" y="1981200"/>
          <a:ext cx="833041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MDLDrawObject Class" r:id="rId9" imgW="3981466" imgH="619146" progId="MDLDrawOLE.MDLDrawObject.1">
                  <p:embed/>
                </p:oleObj>
              </mc:Choice>
              <mc:Fallback>
                <p:oleObj name="MDLDrawObject Class" r:id="rId9" imgW="3981466" imgH="619146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" y="1981200"/>
                        <a:ext cx="8330418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4048" y="6589042"/>
            <a:ext cx="380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www.chemsheets.co.uk    AS 1140   2-Feb-2016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063356" y="5638800"/>
            <a:ext cx="1603324" cy="64633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Nucleophilic</a:t>
            </a:r>
            <a:endParaRPr lang="en-GB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substitution</a:t>
            </a:r>
            <a:endParaRPr lang="en-GB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225</Words>
  <Application>Microsoft Office PowerPoint</Application>
  <PresentationFormat>On-screen Show (4:3)</PresentationFormat>
  <Paragraphs>60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MDLDrawObject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ionisation energy (down group)</dc:title>
  <dc:creator>Chemsheets</dc:creator>
  <cp:lastModifiedBy>Richard Grime</cp:lastModifiedBy>
  <cp:revision>25</cp:revision>
  <cp:lastPrinted>2012-07-07T15:11:46Z</cp:lastPrinted>
  <dcterms:created xsi:type="dcterms:W3CDTF">2004-05-26T08:30:46Z</dcterms:created>
  <dcterms:modified xsi:type="dcterms:W3CDTF">2016-02-02T12:52:14Z</dcterms:modified>
</cp:coreProperties>
</file>