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21" r:id="rId2"/>
    <p:sldId id="387" r:id="rId3"/>
    <p:sldId id="389" r:id="rId4"/>
    <p:sldId id="391" r:id="rId5"/>
    <p:sldId id="388" r:id="rId6"/>
    <p:sldId id="390" r:id="rId7"/>
    <p:sldId id="392" r:id="rId8"/>
    <p:sldId id="401" r:id="rId9"/>
    <p:sldId id="394" r:id="rId10"/>
    <p:sldId id="395" r:id="rId11"/>
    <p:sldId id="399" r:id="rId12"/>
    <p:sldId id="398" r:id="rId13"/>
    <p:sldId id="393" r:id="rId14"/>
    <p:sldId id="396" r:id="rId15"/>
    <p:sldId id="397" r:id="rId16"/>
    <p:sldId id="400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D41"/>
    <a:srgbClr val="66FF66"/>
    <a:srgbClr val="00FF00"/>
    <a:srgbClr val="0080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1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PPT - AS Thermodynamics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7ED90A-9FA4-5F4B-B38B-7DBBC1E4FB1D}" type="datetime1">
              <a:rPr lang="en-GB"/>
              <a:pPr/>
              <a:t>20/02/2017</a:t>
            </a:fld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B30D12-E0CB-E84C-B0D8-4D755AE13D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8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PPT - AS Thermodynamics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A37F62-7B29-7A4B-96A8-73CEEEAFFE9F}" type="datetime1">
              <a:rPr lang="en-GB"/>
              <a:pPr/>
              <a:t>20/02/2017</a:t>
            </a:fld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8B4125-6A2D-9D45-A962-5889075099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534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Chemsheets AS006 (Electron arrangement)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1C9E32-EC95-4F4A-93FA-C5BA4B2773C6}" type="datetime1">
              <a:rPr lang="en-GB">
                <a:solidFill>
                  <a:srgbClr val="000000"/>
                </a:solidFill>
              </a:rPr>
              <a:pPr eaLnBrk="1" hangingPunct="1"/>
              <a:t>20/02/2017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D15F8-FB2C-9146-8436-D81F6BE82367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2681-09BF-0E4E-8BDF-C2FAE1B8C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55D9-EE13-4C46-98ED-6EFDF7E89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1707D-E084-CB46-8BE0-87D66FFCF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2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83C3D-5261-AD4C-9EF9-F6C8BC4B5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75920-E186-F649-B2E8-3A51136F1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D4FD1-F356-7E48-91DE-958D6D608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C120E-9F48-FA4A-B9DF-71CD803B67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D486E-4A00-CA41-BF81-1EE5E927D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DB8CF-3AB8-864B-B6C8-471A0977C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3A85C-99FA-6645-B149-83DBC19BE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40D78-81EC-A141-9792-538195881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2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71AE3B1-D889-CE41-B18A-FF741B4CB0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">
              <a:srgbClr val="008000"/>
            </a:gs>
            <a:gs pos="71001">
              <a:srgbClr val="66FF66"/>
            </a:gs>
            <a:gs pos="95000">
              <a:srgbClr val="00FF00"/>
            </a:gs>
            <a:gs pos="100000">
              <a:srgbClr val="00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69" y="2492896"/>
            <a:ext cx="842493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n-ea"/>
              </a:rPr>
              <a:t>CELLS &amp; BATTERIES</a:t>
            </a:r>
            <a:endParaRPr lang="en-US" sz="80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+mn-ea"/>
            </a:endParaRPr>
          </a:p>
        </p:txBody>
      </p:sp>
      <p:pic>
        <p:nvPicPr>
          <p:cNvPr id="3075" name="Picture 6" descr="MC900238955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90575"/>
            <a:ext cx="11525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1132310"/>
            <a:ext cx="65961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www.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CHEMSHEETS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.co.uk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67238" y="6581775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000000"/>
                </a:solidFill>
                <a:latin typeface="Verdana" charset="0"/>
              </a:rPr>
              <a:t>© www.chemsheets.co.uk       GCSE </a:t>
            </a:r>
            <a:r>
              <a:rPr lang="en-GB" sz="1200" dirty="0" smtClean="0">
                <a:solidFill>
                  <a:srgbClr val="000000"/>
                </a:solidFill>
                <a:latin typeface="Verdana" charset="0"/>
              </a:rPr>
              <a:t>1161     20-Feb-17</a:t>
            </a:r>
            <a:endParaRPr lang="en-GB" sz="1200" dirty="0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uelcellstore.com/image/cache/data/Products/Horizon%20-%20Fuel%20Cells/Fuel%20Cell%20Stacks/horizon-30-watt-pem-fuel-cell-h-30-side-500x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531441"/>
            <a:ext cx="8088833" cy="80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FUEL CELLS</a:t>
            </a:r>
          </a:p>
        </p:txBody>
      </p:sp>
    </p:spTree>
    <p:extLst>
      <p:ext uri="{BB962C8B-B14F-4D97-AF65-F5344CB8AC3E}">
        <p14:creationId xmlns:p14="http://schemas.microsoft.com/office/powerpoint/2010/main" val="3130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ages-na.ssl-images-amazon.com/images/I/51OuO4aRY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56" y="1084281"/>
            <a:ext cx="6110769" cy="50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608970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 Narrow" panose="020B0606020202030204" pitchFamily="34" charset="0"/>
              </a:rPr>
              <a:t>Simple hydrogen fuel cell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FUEL CELLS</a:t>
            </a:r>
          </a:p>
        </p:txBody>
      </p:sp>
    </p:spTree>
    <p:extLst>
      <p:ext uri="{BB962C8B-B14F-4D97-AF65-F5344CB8AC3E}">
        <p14:creationId xmlns:p14="http://schemas.microsoft.com/office/powerpoint/2010/main" val="114060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uelcelltoday.com/media/1729108/hysa_fuel_cell_490x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69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512205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 Narrow" panose="020B0606020202030204" pitchFamily="34" charset="0"/>
              </a:rPr>
              <a:t>Hydrogen fuel cell stack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FUEL CELLS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" y="850756"/>
            <a:ext cx="9036496" cy="581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1.cdn.autoevolution.com/images/news/daimler-to-spend-millions-on-hydrogen-fuel-stations-3606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448" y="0"/>
            <a:ext cx="9978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xtremetech.com/wp-content/uploads/2013/05/hydrogen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23572"/>
            <a:ext cx="12464731" cy="68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060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0253"/>
                <a:gridCol w="2689004"/>
                <a:gridCol w="2689871"/>
                <a:gridCol w="2504872"/>
              </a:tblGrid>
              <a:tr h="311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type of cell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non-rechargeable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rechargeable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fuel cells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note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goes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flat (the voltage drops to zero) when the reactions inside stop </a:t>
                      </a: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(because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one of the reactants has been used </a:t>
                      </a: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up)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can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be recharged </a:t>
                      </a: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(because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the chemical reactions can be reversed when connected to an external electric </a:t>
                      </a: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current)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have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a continuous fuel supply so do not go flat or need recharging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examples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alkaline cells</a:t>
                      </a:r>
                      <a:endParaRPr lang="en-GB" sz="16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lithium-ion cells (in mobile phones)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hydrogen fuel cell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pros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cheap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can be used many times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cheaper than fuel cells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only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waste product is water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continuous supply of electricity (as long as there is a continuous supply of fuel)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cons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 smtClean="0">
                          <a:effectLst/>
                          <a:latin typeface="Arial Narrow" panose="020B0606020202030204" pitchFamily="34" charset="0"/>
                        </a:rPr>
                        <a:t>lots </a:t>
                      </a: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of used cells to dispose of (which contain toxic </a:t>
                      </a: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chemicals</a:t>
                      </a:r>
                      <a:r>
                        <a:rPr lang="en-GB" sz="200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GB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en-GB" sz="16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takes time to recharge</a:t>
                      </a:r>
                      <a:endParaRPr lang="en-GB" sz="16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>
                          <a:effectLst/>
                          <a:latin typeface="Arial Narrow" panose="020B0606020202030204" pitchFamily="34" charset="0"/>
                        </a:rPr>
                        <a:t>more expensive than non-rechargeable cells</a:t>
                      </a:r>
                      <a:endParaRPr lang="en-GB" sz="160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very expensive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often use hydrogen which is flammable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Arial Narrow" panose="020B0606020202030204" pitchFamily="34" charset="0"/>
                        </a:rPr>
                        <a:t>fossil fuels may be used to make hydrogen 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sodium chlorine vid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SIMPLE CELL</a:t>
            </a:r>
          </a:p>
        </p:txBody>
      </p:sp>
      <p:pic>
        <p:nvPicPr>
          <p:cNvPr id="1026" name="Picture 2" descr="https://www.quantumbalancing.com/images/lemba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44016"/>
            <a:ext cx="5509870" cy="44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06118"/>
              </p:ext>
            </p:extLst>
          </p:nvPr>
        </p:nvGraphicFramePr>
        <p:xfrm>
          <a:off x="0" y="4365104"/>
          <a:ext cx="9144000" cy="187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182403"/>
                <a:gridCol w="3961597"/>
              </a:tblGrid>
              <a:tr h="93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dirty="0" smtClean="0"/>
                        <a:t>Two electrodes  (two different metals)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0238" indent="-630238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dirty="0" smtClean="0"/>
                        <a:t>e.g.	Cu + Zn</a:t>
                      </a:r>
                      <a:endParaRPr lang="en-GB" sz="2400" b="1" dirty="0"/>
                    </a:p>
                  </a:txBody>
                  <a:tcPr anchor="ctr"/>
                </a:tc>
              </a:tr>
              <a:tr h="93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dirty="0" smtClean="0"/>
                        <a:t>Electrolyte (liquid that allows electricity to flow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0238" indent="-630238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1" dirty="0" smtClean="0"/>
                        <a:t>e.g. 	juice in lemon, salt solution</a:t>
                      </a:r>
                      <a:endParaRPr lang="en-GB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7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600" b="1" dirty="0" smtClean="0">
                <a:latin typeface="Arial Narrow" panose="020B0606020202030204" pitchFamily="34" charset="0"/>
              </a:rPr>
              <a:t>Factors affecting the voltage: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 Narrow" panose="020B0606020202030204" pitchFamily="34" charset="0"/>
              </a:rPr>
              <a:t>Identity of metals (bigger the difference in reactivity → bigger voltage)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Arial Narrow" panose="020B0606020202030204" pitchFamily="34" charset="0"/>
              </a:rPr>
              <a:t>Electrolyte (identity and/or concentration)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567238" y="6581775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000000"/>
                </a:solidFill>
                <a:latin typeface="Verdana" charset="0"/>
              </a:rPr>
              <a:t>© www.chemsheets.co.uk       GCSE </a:t>
            </a:r>
            <a:r>
              <a:rPr lang="en-GB" sz="1200" dirty="0" smtClean="0">
                <a:solidFill>
                  <a:srgbClr val="000000"/>
                </a:solidFill>
                <a:latin typeface="Verdana" charset="0"/>
              </a:rPr>
              <a:t>1161     20-Feb-17</a:t>
            </a:r>
            <a:endParaRPr lang="en-GB" sz="12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7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batires.com/Content/Images/uploaded/batteries/duracell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400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ealthy-waltham.org/wp-content/uploads/2015/11/button-cell-batte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76672"/>
            <a:ext cx="34385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tme.eu/html/gfx/ramka_47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stworkbooks.co.za/natural-sciences/gr9/images/gr9ec02-gd-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76081"/>
            <a:ext cx="5559636" cy="30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stworkbooks.co.za/natural-sciences/gr9/images/gr9ec02-gd-0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48" y="3074100"/>
            <a:ext cx="5484096" cy="33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1700" y="1844824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 Narrow" panose="020B0606020202030204" pitchFamily="34" charset="0"/>
              </a:rPr>
              <a:t>one cell</a:t>
            </a:r>
            <a:endParaRPr lang="en-GB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75771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 Narrow" panose="020B0606020202030204" pitchFamily="34" charset="0"/>
              </a:rPr>
              <a:t>b</a:t>
            </a:r>
            <a:r>
              <a:rPr lang="en-GB" sz="3600" b="1" dirty="0" smtClean="0">
                <a:latin typeface="Arial Narrow" panose="020B0606020202030204" pitchFamily="34" charset="0"/>
              </a:rPr>
              <a:t>attery = 2 or more cells connected 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BATTERIES</a:t>
            </a:r>
          </a:p>
        </p:txBody>
      </p:sp>
    </p:spTree>
    <p:extLst>
      <p:ext uri="{BB962C8B-B14F-4D97-AF65-F5344CB8AC3E}">
        <p14:creationId xmlns:p14="http://schemas.microsoft.com/office/powerpoint/2010/main" val="89191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imgur.com/CdKB6UW.jpg?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9722"/>
          <a:stretch/>
        </p:blipFill>
        <p:spPr bwMode="auto">
          <a:xfrm>
            <a:off x="3894083" y="692696"/>
            <a:ext cx="4840014" cy="45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aples-3p.com/s7/is/image/Staples/s0983591_sc7?$splssku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9269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4452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 Narrow" panose="020B0606020202030204" pitchFamily="34" charset="0"/>
              </a:rPr>
              <a:t>6V battery contains four 1.5V cells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1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" y="764704"/>
            <a:ext cx="917740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0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FUEL CELLS</a:t>
            </a:r>
          </a:p>
        </p:txBody>
      </p:sp>
    </p:spTree>
    <p:extLst>
      <p:ext uri="{BB962C8B-B14F-4D97-AF65-F5344CB8AC3E}">
        <p14:creationId xmlns:p14="http://schemas.microsoft.com/office/powerpoint/2010/main" val="33137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chnology.matthey.com/wp-content/uploads/articles/50/1/cameron-1-8-06jan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958"/>
            <a:ext cx="9384395" cy="68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9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cdn.autocar.co.uk/sites/autocar.co.uk/files/styles/gallery_slide/public/toyota-mirai-rt-2016-ac-722.jpg?itok=AavgnB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7"/>
            <a:ext cx="10441160" cy="69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"/>
            <a:ext cx="377991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 Narrow" panose="020B0606020202030204" pitchFamily="34" charset="0"/>
              </a:rPr>
              <a:t>FUEL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980728"/>
            <a:ext cx="2630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 Narrow" panose="020B0606020202030204" pitchFamily="34" charset="0"/>
              </a:rPr>
              <a:t>Toyota </a:t>
            </a:r>
            <a:r>
              <a:rPr lang="en-GB" sz="4000" b="1" dirty="0" err="1" smtClean="0">
                <a:latin typeface="Arial Narrow" panose="020B0606020202030204" pitchFamily="34" charset="0"/>
              </a:rPr>
              <a:t>Mirai</a:t>
            </a:r>
            <a:endParaRPr lang="en-GB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Chemsheets GCSE 1011 (Identify the particle).potx</Template>
  <TotalTime>1160</TotalTime>
  <Words>252</Words>
  <Application>Microsoft Office PowerPoint</Application>
  <PresentationFormat>On-screen Show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Grime</dc:creator>
  <cp:lastModifiedBy>Chemsheets</cp:lastModifiedBy>
  <cp:revision>61</cp:revision>
  <dcterms:created xsi:type="dcterms:W3CDTF">2006-01-13T08:17:03Z</dcterms:created>
  <dcterms:modified xsi:type="dcterms:W3CDTF">2017-02-20T11:41:23Z</dcterms:modified>
</cp:coreProperties>
</file>