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0"/>
  </p:notesMasterIdLst>
  <p:handoutMasterIdLst>
    <p:handoutMasterId r:id="rId51"/>
  </p:handoutMasterIdLst>
  <p:sldIdLst>
    <p:sldId id="356" r:id="rId3"/>
    <p:sldId id="296" r:id="rId4"/>
    <p:sldId id="357" r:id="rId5"/>
    <p:sldId id="298" r:id="rId6"/>
    <p:sldId id="315" r:id="rId7"/>
    <p:sldId id="316" r:id="rId8"/>
    <p:sldId id="299" r:id="rId9"/>
    <p:sldId id="306" r:id="rId10"/>
    <p:sldId id="308" r:id="rId11"/>
    <p:sldId id="301" r:id="rId12"/>
    <p:sldId id="307" r:id="rId13"/>
    <p:sldId id="302" r:id="rId14"/>
    <p:sldId id="358" r:id="rId15"/>
    <p:sldId id="359" r:id="rId16"/>
    <p:sldId id="360" r:id="rId17"/>
    <p:sldId id="361" r:id="rId18"/>
    <p:sldId id="362" r:id="rId19"/>
    <p:sldId id="363" r:id="rId20"/>
    <p:sldId id="300" r:id="rId21"/>
    <p:sldId id="311" r:id="rId22"/>
    <p:sldId id="312" r:id="rId23"/>
    <p:sldId id="355" r:id="rId24"/>
    <p:sldId id="309" r:id="rId25"/>
    <p:sldId id="317" r:id="rId26"/>
    <p:sldId id="325" r:id="rId27"/>
    <p:sldId id="335" r:id="rId28"/>
    <p:sldId id="338" r:id="rId29"/>
    <p:sldId id="339" r:id="rId30"/>
    <p:sldId id="333" r:id="rId31"/>
    <p:sldId id="334" r:id="rId32"/>
    <p:sldId id="331" r:id="rId33"/>
    <p:sldId id="332" r:id="rId34"/>
    <p:sldId id="326" r:id="rId35"/>
    <p:sldId id="365" r:id="rId36"/>
    <p:sldId id="341" r:id="rId37"/>
    <p:sldId id="345" r:id="rId38"/>
    <p:sldId id="364" r:id="rId39"/>
    <p:sldId id="346" r:id="rId40"/>
    <p:sldId id="349" r:id="rId41"/>
    <p:sldId id="350" r:id="rId42"/>
    <p:sldId id="366" r:id="rId43"/>
    <p:sldId id="353" r:id="rId44"/>
    <p:sldId id="367" r:id="rId45"/>
    <p:sldId id="369" r:id="rId46"/>
    <p:sldId id="351" r:id="rId47"/>
    <p:sldId id="352" r:id="rId48"/>
    <p:sldId id="368" r:id="rId49"/>
  </p:sldIdLst>
  <p:sldSz cx="9144000" cy="6858000" type="screen4x3"/>
  <p:notesSz cx="67611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EEF8"/>
    <a:srgbClr val="A7F7AF"/>
    <a:srgbClr val="E6F2AC"/>
    <a:srgbClr val="FAD5A4"/>
    <a:srgbClr val="FF0000"/>
    <a:srgbClr val="800080"/>
    <a:srgbClr val="F1ADC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455" autoAdjust="0"/>
    <p:restoredTop sz="94694"/>
  </p:normalViewPr>
  <p:slideViewPr>
    <p:cSldViewPr>
      <p:cViewPr varScale="1">
        <p:scale>
          <a:sx n="97" d="100"/>
          <a:sy n="97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8"/>
    </p:cViewPr>
  </p:sorterViewPr>
  <p:notesViewPr>
    <p:cSldViewPr snapToGrid="0" snapToObjects="1">
      <p:cViewPr varScale="1">
        <p:scale>
          <a:sx n="76" d="100"/>
          <a:sy n="76" d="100"/>
        </p:scale>
        <p:origin x="-3104" y="-104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r>
              <a:rPr lang="en-GB"/>
              <a:t>PPT - Electrode potentials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840882-0430-904A-806E-4968C3F52779}" type="datetime1">
              <a:rPr lang="en-GB"/>
              <a:pPr/>
              <a:t>21/06/23</a:t>
            </a:fld>
            <a:endParaRPr lang="en-GB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4485CD-1F68-AC43-B8AA-B344EAF015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82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r>
              <a:rPr lang="en-GB"/>
              <a:t>PPT - Electrode potentials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1298BF-7354-4A4C-9CE1-E599B13F70AF}" type="datetime1">
              <a:rPr lang="en-GB"/>
              <a:pPr/>
              <a:t>21/06/23</a:t>
            </a:fld>
            <a:endParaRPr lang="en-GB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14F68B-3850-4D44-AA6F-6373E22658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29003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>
                <a:solidFill>
                  <a:srgbClr val="000000"/>
                </a:solidFill>
              </a:rPr>
              <a:t>Chemsheets AS006 (Electron arrangement)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FE05F56-39A1-D142-9D8C-4C08D4D814AF}" type="datetime1">
              <a:rPr lang="en-GB">
                <a:solidFill>
                  <a:srgbClr val="000000"/>
                </a:solidFill>
              </a:rPr>
              <a:pPr/>
              <a:t>21/06/23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EAC0FBE-ED2E-7147-B95F-AA2B7B16CB3A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/>
              <a:t>PPT - Electrode potentials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DD4FB99-0429-EC48-BECA-41A5B717C7B2}" type="datetime1">
              <a:rPr lang="en-GB"/>
              <a:pPr/>
              <a:t>21/06/23</a:t>
            </a:fld>
            <a:endParaRPr lang="en-GB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PPT - Electrode potentials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F1298BF-7354-4A4C-9CE1-E599B13F70AF}" type="datetime1">
              <a:rPr lang="en-GB" smtClean="0"/>
              <a:pPr/>
              <a:t>21/06/23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F68B-3850-4D44-AA6F-6373E2265823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0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87180-8EE6-7D45-A639-1692F59D32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96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E5CB8-2DA7-364A-AFA2-DCB6585F0A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0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8465A-F35C-E444-BD42-8F88EF7BBC8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14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12964-6E10-A94C-8A7D-3E36903C6A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448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fld id="{3A4FC393-735B-F645-91D4-ADAAF9FD1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fld id="{B707E70A-C444-E64E-AFF5-03F26412D2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fld id="{6FD805D9-02E5-C348-948F-4C64DE8B6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59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fld id="{2B9C7622-B5AB-7949-8BFC-DBE666E32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0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fld id="{3FC5CE6E-AE2B-334D-80ED-0852EC848F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19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fld id="{1EAC809D-685E-024D-9413-3EA9C85DA6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82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fld id="{C7BD9A9A-6EAF-AB41-9E76-5E95234CF7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9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DE9A7-6B75-C84F-9D9F-CC81DF087E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94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fld id="{78B3A167-0485-2A47-B334-2A6A317E0B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67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fld id="{5C177B7C-E948-354D-99EB-50984BC54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85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fld id="{26E5EF1B-9B10-3147-8C33-8335114ED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charset="0"/>
              </a:defRPr>
            </a:lvl1pPr>
          </a:lstStyle>
          <a:p>
            <a:fld id="{EF523D63-3835-5F43-9F12-36311A716A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1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67E32-80AA-C34D-9C33-1F164891705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01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E5B92-E5D1-D94E-B824-F1CED6B156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5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595CA-61B2-0340-B7FB-62DE363625F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EEAF3-D6AE-0B4E-BF80-21B3B31309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5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0EDC4-018D-8844-A03B-E8718EC082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9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1454C-62B2-754F-B63A-9D3100878B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54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EA764-E648-7D42-822F-32C094CA958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7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45D303-28C2-7746-8EF2-CEA0D70F21D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065153C-E04B-B340-9FA8-F07D6C0FDB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/::upload.wikimedia.org:wikipedia:en:archive:a:af:20050728141701!Zincbattery.png" TargetMode="External"/><Relationship Id="rId4" Type="http://schemas.openxmlformats.org/officeDocument/2006/relationships/hyperlink" Target="http://www.panasonic.com/industrial/battery/oem/chem/carb/extra.htm" TargetMode="External"/><Relationship Id="rId5" Type="http://schemas.openxmlformats.org/officeDocument/2006/relationships/image" Target="../media/image48.jpe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file://localhost/http/::www.batteryvault.co.uk:ekmps:shops:horsy24:images:uniross-smart-charger-with-4-x-2700mah-aa-rechargeable-batteries-643-p.jpg" TargetMode="External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6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3A3E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083" y="2852936"/>
            <a:ext cx="842493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+mn-ea"/>
              </a:rPr>
              <a:t>ELECTROCHEMISTRY</a:t>
            </a:r>
          </a:p>
        </p:txBody>
      </p:sp>
      <p:pic>
        <p:nvPicPr>
          <p:cNvPr id="14339" name="Picture 6" descr="MC900238955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90575"/>
            <a:ext cx="11525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355976" y="6550250"/>
            <a:ext cx="4608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GB" sz="1400" dirty="0">
                <a:solidFill>
                  <a:srgbClr val="000000"/>
                </a:solidFill>
                <a:latin typeface="Arial Narrow"/>
                <a:cs typeface="Arial Narrow"/>
              </a:rPr>
              <a:t>© </a:t>
            </a:r>
            <a:r>
              <a:rPr lang="en-GB" sz="1400" dirty="0" err="1">
                <a:solidFill>
                  <a:srgbClr val="000000"/>
                </a:solidFill>
                <a:latin typeface="Arial Narrow"/>
                <a:cs typeface="Arial Narrow"/>
              </a:rPr>
              <a:t>www.chemsheets.co.uk</a:t>
            </a:r>
            <a:r>
              <a:rPr lang="en-GB" sz="1400" dirty="0">
                <a:solidFill>
                  <a:srgbClr val="000000"/>
                </a:solidFill>
                <a:latin typeface="Arial Narrow"/>
                <a:cs typeface="Arial Narrow"/>
              </a:rPr>
              <a:t>          A2 1077       </a:t>
            </a:r>
            <a:r>
              <a:rPr lang="en-GB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21-June-2023</a:t>
            </a:r>
            <a:endParaRPr lang="en-GB" sz="1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1132310"/>
            <a:ext cx="65961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>www.</a:t>
            </a:r>
            <a:r>
              <a:rPr lang="en-US" sz="2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>CHEMSHEETS</a:t>
            </a:r>
            <a:r>
              <a:rPr lang="en-US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</a:rPr>
              <a:t>.co.uk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36" y="-11407"/>
            <a:ext cx="9150636" cy="5083687"/>
          </a:xfrm>
          <a:prstGeom prst="rect">
            <a:avLst/>
          </a:prstGeom>
        </p:spPr>
      </p:pic>
      <p:sp>
        <p:nvSpPr>
          <p:cNvPr id="26628" name="Text Box 19"/>
          <p:cNvSpPr txBox="1">
            <a:spLocks noChangeArrowheads="1"/>
          </p:cNvSpPr>
          <p:nvPr/>
        </p:nvSpPr>
        <p:spPr bwMode="auto">
          <a:xfrm>
            <a:off x="755576" y="3140968"/>
            <a:ext cx="8208912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1700" b="1" dirty="0">
                <a:solidFill>
                  <a:schemeClr val="bg1"/>
                </a:solidFill>
                <a:latin typeface="Tahoma" charset="0"/>
              </a:rPr>
              <a:t>R  O   O  R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427984" y="3284959"/>
            <a:ext cx="0" cy="1800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88024" y="3284959"/>
            <a:ext cx="0" cy="1800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51520" y="5445224"/>
            <a:ext cx="7794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647700" algn="l"/>
                <a:tab pos="825500" algn="l"/>
                <a:tab pos="1435100" algn="l"/>
                <a:tab pos="3149600" algn="l"/>
                <a:tab pos="3416300" algn="l"/>
                <a:tab pos="5753100" algn="r"/>
              </a:tabLst>
            </a:pPr>
            <a:r>
              <a:rPr lang="en-GB" sz="2800" b="1" dirty="0" err="1">
                <a:latin typeface="Tahoma" charset="0"/>
              </a:rPr>
              <a:t>Pt</a:t>
            </a:r>
            <a:r>
              <a:rPr lang="en-GB" sz="2800" b="1" dirty="0">
                <a:latin typeface="Tahoma" charset="0"/>
              </a:rPr>
              <a:t>(s) | H</a:t>
            </a:r>
            <a:r>
              <a:rPr lang="en-GB" sz="2800" b="1" baseline="-25000" dirty="0">
                <a:latin typeface="Tahoma" charset="0"/>
              </a:rPr>
              <a:t>2</a:t>
            </a:r>
            <a:r>
              <a:rPr lang="en-GB" sz="2800" b="1" dirty="0">
                <a:latin typeface="Tahoma" charset="0"/>
              </a:rPr>
              <a:t>(g) | H</a:t>
            </a:r>
            <a:r>
              <a:rPr lang="en-GB" sz="2800" b="1" baseline="30000" dirty="0">
                <a:latin typeface="Tahoma" charset="0"/>
              </a:rPr>
              <a:t>+</a:t>
            </a:r>
            <a:r>
              <a:rPr lang="en-GB" sz="2800" b="1" dirty="0">
                <a:latin typeface="Tahoma" charset="0"/>
              </a:rPr>
              <a:t>(</a:t>
            </a:r>
            <a:r>
              <a:rPr lang="en-GB" sz="2800" b="1" dirty="0" err="1">
                <a:latin typeface="Tahoma" charset="0"/>
              </a:rPr>
              <a:t>aq</a:t>
            </a:r>
            <a:r>
              <a:rPr lang="en-GB" sz="2800" b="1" dirty="0">
                <a:latin typeface="Tahoma" charset="0"/>
              </a:rPr>
              <a:t>) || Cu</a:t>
            </a:r>
            <a:r>
              <a:rPr lang="en-GB" sz="2800" b="1" baseline="30000" dirty="0">
                <a:latin typeface="Tahoma" charset="0"/>
              </a:rPr>
              <a:t>2+</a:t>
            </a:r>
            <a:r>
              <a:rPr lang="en-GB" sz="2800" b="1" dirty="0">
                <a:latin typeface="Tahoma" charset="0"/>
              </a:rPr>
              <a:t>(</a:t>
            </a:r>
            <a:r>
              <a:rPr lang="en-GB" sz="2800" b="1" dirty="0" err="1">
                <a:latin typeface="Tahoma" charset="0"/>
              </a:rPr>
              <a:t>aq</a:t>
            </a:r>
            <a:r>
              <a:rPr lang="en-GB" sz="2800" b="1" dirty="0">
                <a:latin typeface="Tahoma" charset="0"/>
              </a:rPr>
              <a:t>) | Cu(s)</a:t>
            </a:r>
          </a:p>
        </p:txBody>
      </p:sp>
      <p:pic>
        <p:nvPicPr>
          <p:cNvPr id="6" name="01 Roar 3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94928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G18_06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260648"/>
            <a:ext cx="5697794" cy="4968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11560" y="5301208"/>
            <a:ext cx="7794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647700" algn="l"/>
                <a:tab pos="825500" algn="l"/>
                <a:tab pos="1435100" algn="l"/>
                <a:tab pos="3149600" algn="l"/>
                <a:tab pos="3416300" algn="l"/>
                <a:tab pos="5753100" algn="r"/>
              </a:tabLst>
            </a:pPr>
            <a:r>
              <a:rPr lang="en-GB" sz="2800" b="1" dirty="0" err="1">
                <a:latin typeface="Tahoma" charset="0"/>
              </a:rPr>
              <a:t>Pt</a:t>
            </a:r>
            <a:r>
              <a:rPr lang="en-GB" sz="2800" b="1" dirty="0">
                <a:latin typeface="Tahoma" charset="0"/>
              </a:rPr>
              <a:t>(s) | H</a:t>
            </a:r>
            <a:r>
              <a:rPr lang="en-GB" sz="2800" b="1" baseline="-25000" dirty="0">
                <a:latin typeface="Tahoma" charset="0"/>
              </a:rPr>
              <a:t>2</a:t>
            </a:r>
            <a:r>
              <a:rPr lang="en-GB" sz="2800" b="1" dirty="0">
                <a:latin typeface="Tahoma" charset="0"/>
              </a:rPr>
              <a:t>(g) | H</a:t>
            </a:r>
            <a:r>
              <a:rPr lang="en-GB" sz="2800" b="1" baseline="30000" dirty="0">
                <a:latin typeface="Tahoma" charset="0"/>
              </a:rPr>
              <a:t>+</a:t>
            </a:r>
            <a:r>
              <a:rPr lang="en-GB" sz="2800" b="1" dirty="0">
                <a:latin typeface="Tahoma" charset="0"/>
              </a:rPr>
              <a:t>(</a:t>
            </a:r>
            <a:r>
              <a:rPr lang="en-GB" sz="2800" b="1" dirty="0" err="1">
                <a:latin typeface="Tahoma" charset="0"/>
              </a:rPr>
              <a:t>aq</a:t>
            </a:r>
            <a:r>
              <a:rPr lang="en-GB" sz="2800" b="1" dirty="0">
                <a:latin typeface="Tahoma" charset="0"/>
              </a:rPr>
              <a:t>) || Cu</a:t>
            </a:r>
            <a:r>
              <a:rPr lang="en-GB" sz="2800" b="1" baseline="30000" dirty="0">
                <a:latin typeface="Tahoma" charset="0"/>
              </a:rPr>
              <a:t>2+</a:t>
            </a:r>
            <a:r>
              <a:rPr lang="en-GB" sz="2800" b="1" dirty="0">
                <a:latin typeface="Tahoma" charset="0"/>
              </a:rPr>
              <a:t>(</a:t>
            </a:r>
            <a:r>
              <a:rPr lang="en-GB" sz="2800" b="1" dirty="0" err="1">
                <a:latin typeface="Tahoma" charset="0"/>
              </a:rPr>
              <a:t>aq</a:t>
            </a:r>
            <a:r>
              <a:rPr lang="en-GB" sz="2800" b="1" dirty="0">
                <a:latin typeface="Tahoma" charset="0"/>
              </a:rPr>
              <a:t>) | Cu(s)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04048" y="5993879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60032" y="5993879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051720" y="5988852"/>
            <a:ext cx="61926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000" b="1" dirty="0">
                <a:solidFill>
                  <a:srgbClr val="800080"/>
                </a:solidFill>
                <a:latin typeface="Tahoma" charset="0"/>
              </a:rPr>
              <a:t>R      O       O       R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FG18_07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260647"/>
            <a:ext cx="5472608" cy="47519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11560" y="5301208"/>
            <a:ext cx="7794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647700" algn="l"/>
                <a:tab pos="825500" algn="l"/>
                <a:tab pos="1435100" algn="l"/>
                <a:tab pos="3149600" algn="l"/>
                <a:tab pos="3416300" algn="l"/>
                <a:tab pos="5753100" algn="r"/>
              </a:tabLst>
            </a:pPr>
            <a:r>
              <a:rPr lang="en-GB" sz="2800" b="1" dirty="0" err="1">
                <a:latin typeface="Tahoma" charset="0"/>
              </a:rPr>
              <a:t>Pt</a:t>
            </a:r>
            <a:r>
              <a:rPr lang="en-GB" sz="2800" b="1" dirty="0">
                <a:latin typeface="Tahoma" charset="0"/>
              </a:rPr>
              <a:t>(s) | H</a:t>
            </a:r>
            <a:r>
              <a:rPr lang="en-GB" sz="2800" b="1" baseline="-25000" dirty="0">
                <a:latin typeface="Tahoma" charset="0"/>
              </a:rPr>
              <a:t>2</a:t>
            </a:r>
            <a:r>
              <a:rPr lang="en-GB" sz="2800" b="1" dirty="0">
                <a:latin typeface="Tahoma" charset="0"/>
              </a:rPr>
              <a:t>(g) | H</a:t>
            </a:r>
            <a:r>
              <a:rPr lang="en-GB" sz="2800" b="1" baseline="30000" dirty="0">
                <a:latin typeface="Tahoma" charset="0"/>
              </a:rPr>
              <a:t>+</a:t>
            </a:r>
            <a:r>
              <a:rPr lang="en-GB" sz="2800" b="1" dirty="0">
                <a:latin typeface="Tahoma" charset="0"/>
              </a:rPr>
              <a:t>(</a:t>
            </a:r>
            <a:r>
              <a:rPr lang="en-GB" sz="2800" b="1" dirty="0" err="1">
                <a:latin typeface="Tahoma" charset="0"/>
              </a:rPr>
              <a:t>aq</a:t>
            </a:r>
            <a:r>
              <a:rPr lang="en-GB" sz="2800" b="1" dirty="0">
                <a:latin typeface="Tahoma" charset="0"/>
              </a:rPr>
              <a:t>) || Zn</a:t>
            </a:r>
            <a:r>
              <a:rPr lang="en-GB" sz="2800" b="1" baseline="30000" dirty="0">
                <a:latin typeface="Tahoma" charset="0"/>
              </a:rPr>
              <a:t>2+</a:t>
            </a:r>
            <a:r>
              <a:rPr lang="en-GB" sz="2800" b="1" dirty="0">
                <a:latin typeface="Tahoma" charset="0"/>
              </a:rPr>
              <a:t>(</a:t>
            </a:r>
            <a:r>
              <a:rPr lang="en-GB" sz="2800" b="1" dirty="0" err="1">
                <a:latin typeface="Tahoma" charset="0"/>
              </a:rPr>
              <a:t>aq</a:t>
            </a:r>
            <a:r>
              <a:rPr lang="en-GB" sz="2800" b="1" dirty="0">
                <a:latin typeface="Tahoma" charset="0"/>
              </a:rPr>
              <a:t>) | Zn(s)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04048" y="5993879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60032" y="5993879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051720" y="5988852"/>
            <a:ext cx="61926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000" b="1" dirty="0">
                <a:solidFill>
                  <a:srgbClr val="800080"/>
                </a:solidFill>
                <a:latin typeface="Tahoma" charset="0"/>
              </a:rPr>
              <a:t>R      O       O       R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03648" y="4869160"/>
            <a:ext cx="655606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647700" algn="l"/>
                <a:tab pos="825500" algn="l"/>
                <a:tab pos="1435100" algn="l"/>
                <a:tab pos="3149600" algn="l"/>
                <a:tab pos="3416300" algn="l"/>
                <a:tab pos="5753100" algn="r"/>
              </a:tabLst>
            </a:pPr>
            <a:r>
              <a:rPr lang="en-GB" sz="3200" b="1" dirty="0"/>
              <a:t>Zn(s) | Zn</a:t>
            </a:r>
            <a:r>
              <a:rPr lang="en-GB" sz="3200" b="1" baseline="30000" dirty="0"/>
              <a:t>2+</a:t>
            </a:r>
            <a:r>
              <a:rPr lang="en-GB" sz="3200" b="1" dirty="0"/>
              <a:t>(</a:t>
            </a:r>
            <a:r>
              <a:rPr lang="en-GB" sz="3200" b="1" dirty="0" err="1"/>
              <a:t>aq</a:t>
            </a:r>
            <a:r>
              <a:rPr lang="en-GB" sz="3200" b="1" dirty="0"/>
              <a:t>) || Cu</a:t>
            </a:r>
            <a:r>
              <a:rPr lang="en-GB" sz="3200" b="1" baseline="30000" dirty="0"/>
              <a:t>2+</a:t>
            </a:r>
            <a:r>
              <a:rPr lang="en-GB" sz="3200" b="1" dirty="0"/>
              <a:t>(</a:t>
            </a:r>
            <a:r>
              <a:rPr lang="en-GB" sz="3200" b="1" dirty="0" err="1"/>
              <a:t>aq</a:t>
            </a:r>
            <a:r>
              <a:rPr lang="en-GB" sz="3200" b="1" dirty="0"/>
              <a:t>) | Cu(s)</a:t>
            </a:r>
            <a:r>
              <a:rPr lang="en-GB" sz="3200" b="1" dirty="0">
                <a:effectLst/>
              </a:rPr>
              <a:t> </a:t>
            </a:r>
            <a:endParaRPr lang="en-GB" sz="3200" b="1" dirty="0">
              <a:latin typeface="Tahom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16016" y="5594267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5594267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763688" y="5589240"/>
            <a:ext cx="61926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000" b="1" dirty="0">
                <a:solidFill>
                  <a:srgbClr val="800080"/>
                </a:solidFill>
                <a:latin typeface="Tahoma" charset="0"/>
              </a:rPr>
              <a:t>R      O       O       R </a:t>
            </a:r>
          </a:p>
        </p:txBody>
      </p:sp>
      <p:pic>
        <p:nvPicPr>
          <p:cNvPr id="8" name="il_fi" descr="electrochem_cell_a_partial_s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7"/>
          <a:stretch>
            <a:fillRect/>
          </a:stretch>
        </p:blipFill>
        <p:spPr bwMode="auto">
          <a:xfrm>
            <a:off x="1115616" y="260648"/>
            <a:ext cx="6552728" cy="3960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70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70754" y="4869160"/>
            <a:ext cx="631361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647700" algn="l"/>
                <a:tab pos="825500" algn="l"/>
                <a:tab pos="1435100" algn="l"/>
                <a:tab pos="3149600" algn="l"/>
                <a:tab pos="3416300" algn="l"/>
                <a:tab pos="5753100" algn="r"/>
              </a:tabLst>
            </a:pPr>
            <a:r>
              <a:rPr lang="en-GB" sz="3200" b="1" dirty="0"/>
              <a:t>Al(s) | Al</a:t>
            </a:r>
            <a:r>
              <a:rPr lang="en-GB" sz="3200" b="1" baseline="30000" dirty="0"/>
              <a:t>3+</a:t>
            </a:r>
            <a:r>
              <a:rPr lang="en-GB" sz="3200" b="1" dirty="0"/>
              <a:t>(</a:t>
            </a:r>
            <a:r>
              <a:rPr lang="en-GB" sz="3200" b="1" dirty="0" err="1"/>
              <a:t>aq</a:t>
            </a:r>
            <a:r>
              <a:rPr lang="en-GB" sz="3200" b="1" dirty="0"/>
              <a:t>) || Pb</a:t>
            </a:r>
            <a:r>
              <a:rPr lang="en-GB" sz="3200" b="1" baseline="30000" dirty="0"/>
              <a:t>2+</a:t>
            </a:r>
            <a:r>
              <a:rPr lang="en-GB" sz="3200" b="1" dirty="0"/>
              <a:t>(</a:t>
            </a:r>
            <a:r>
              <a:rPr lang="en-GB" sz="3200" b="1" dirty="0" err="1"/>
              <a:t>aq</a:t>
            </a:r>
            <a:r>
              <a:rPr lang="en-GB" sz="3200" b="1" dirty="0"/>
              <a:t>) | </a:t>
            </a:r>
            <a:r>
              <a:rPr lang="en-GB" sz="3200" b="1" dirty="0" err="1"/>
              <a:t>Pb</a:t>
            </a:r>
            <a:r>
              <a:rPr lang="en-GB" sz="3200" b="1" dirty="0"/>
              <a:t>(s)</a:t>
            </a:r>
            <a:r>
              <a:rPr lang="en-GB" sz="3200" b="1" dirty="0">
                <a:effectLst/>
              </a:rPr>
              <a:t> </a:t>
            </a:r>
            <a:endParaRPr lang="en-GB" sz="3200" b="1" dirty="0">
              <a:latin typeface="Tahom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16016" y="5594267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5594267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763688" y="5589240"/>
            <a:ext cx="61926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000" b="1" dirty="0">
                <a:solidFill>
                  <a:srgbClr val="800080"/>
                </a:solidFill>
                <a:latin typeface="Tahoma" charset="0"/>
              </a:rPr>
              <a:t>R      O       O       R </a:t>
            </a:r>
          </a:p>
        </p:txBody>
      </p:sp>
      <p:pic>
        <p:nvPicPr>
          <p:cNvPr id="7" name="il_fi" descr="pb_al_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b="8301"/>
          <a:stretch>
            <a:fillRect/>
          </a:stretch>
        </p:blipFill>
        <p:spPr bwMode="auto">
          <a:xfrm>
            <a:off x="1691680" y="476672"/>
            <a:ext cx="590465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21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43075" y="4915327"/>
            <a:ext cx="896897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647700" algn="l"/>
                <a:tab pos="825500" algn="l"/>
                <a:tab pos="1435100" algn="l"/>
                <a:tab pos="3149600" algn="l"/>
                <a:tab pos="3416300" algn="l"/>
                <a:tab pos="5753100" algn="r"/>
              </a:tabLst>
            </a:pPr>
            <a:r>
              <a:rPr lang="en-GB" sz="2600" b="1" dirty="0" err="1"/>
              <a:t>Pt</a:t>
            </a:r>
            <a:r>
              <a:rPr lang="en-GB" sz="2600" b="1" dirty="0"/>
              <a:t>(s) | H</a:t>
            </a:r>
            <a:r>
              <a:rPr lang="en-GB" sz="2600" b="1" baseline="-25000" dirty="0"/>
              <a:t>2</a:t>
            </a:r>
            <a:r>
              <a:rPr lang="en-GB" sz="2600" b="1" dirty="0"/>
              <a:t>(g) | H</a:t>
            </a:r>
            <a:r>
              <a:rPr lang="en-GB" sz="2600" b="1" baseline="30000" dirty="0"/>
              <a:t>+</a:t>
            </a:r>
            <a:r>
              <a:rPr lang="en-GB" sz="2600" b="1" dirty="0"/>
              <a:t>(</a:t>
            </a:r>
            <a:r>
              <a:rPr lang="en-GB" sz="2600" b="1" dirty="0" err="1"/>
              <a:t>aq</a:t>
            </a:r>
            <a:r>
              <a:rPr lang="en-GB" sz="2600" b="1" dirty="0"/>
              <a:t>) || Cr</a:t>
            </a:r>
            <a:r>
              <a:rPr lang="en-GB" sz="2600" b="1" baseline="-25000" dirty="0"/>
              <a:t>2</a:t>
            </a:r>
            <a:r>
              <a:rPr lang="en-GB" sz="2600" b="1" dirty="0"/>
              <a:t>O</a:t>
            </a:r>
            <a:r>
              <a:rPr lang="en-GB" sz="2600" b="1" baseline="-25000" dirty="0"/>
              <a:t>7</a:t>
            </a:r>
            <a:r>
              <a:rPr lang="en-GB" sz="2600" b="1" baseline="30000" dirty="0"/>
              <a:t>2–</a:t>
            </a:r>
            <a:r>
              <a:rPr lang="en-GB" sz="2600" b="1" dirty="0"/>
              <a:t>(</a:t>
            </a:r>
            <a:r>
              <a:rPr lang="en-GB" sz="2600" b="1" dirty="0" err="1"/>
              <a:t>aq</a:t>
            </a:r>
            <a:r>
              <a:rPr lang="en-GB" sz="2600" b="1" dirty="0"/>
              <a:t>), H</a:t>
            </a:r>
            <a:r>
              <a:rPr lang="en-GB" sz="2600" b="1" baseline="30000" dirty="0"/>
              <a:t>+</a:t>
            </a:r>
            <a:r>
              <a:rPr lang="en-GB" sz="2600" b="1" dirty="0"/>
              <a:t>(</a:t>
            </a:r>
            <a:r>
              <a:rPr lang="en-GB" sz="2600" b="1" dirty="0" err="1"/>
              <a:t>aq</a:t>
            </a:r>
            <a:r>
              <a:rPr lang="en-GB" sz="2600" b="1" dirty="0"/>
              <a:t>), Cr</a:t>
            </a:r>
            <a:r>
              <a:rPr lang="en-GB" sz="2600" b="1" baseline="30000" dirty="0"/>
              <a:t>3+</a:t>
            </a:r>
            <a:r>
              <a:rPr lang="en-GB" sz="2600" b="1" dirty="0"/>
              <a:t>(</a:t>
            </a:r>
            <a:r>
              <a:rPr lang="en-GB" sz="2600" b="1" dirty="0" err="1"/>
              <a:t>aq</a:t>
            </a:r>
            <a:r>
              <a:rPr lang="en-GB" sz="2600" b="1" dirty="0"/>
              <a:t>) | </a:t>
            </a:r>
            <a:r>
              <a:rPr lang="en-GB" sz="2600" b="1" dirty="0" err="1"/>
              <a:t>Pt</a:t>
            </a:r>
            <a:r>
              <a:rPr lang="en-GB" sz="2600" b="1" dirty="0"/>
              <a:t>(s)</a:t>
            </a:r>
            <a:r>
              <a:rPr lang="en-GB" sz="2600" b="1" dirty="0">
                <a:effectLst/>
              </a:rPr>
              <a:t> </a:t>
            </a:r>
            <a:endParaRPr lang="en-GB" sz="2600" b="1" dirty="0">
              <a:latin typeface="Tahom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07904" y="5594267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63888" y="5594267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755576" y="5589240"/>
            <a:ext cx="61926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000" b="1" dirty="0">
                <a:solidFill>
                  <a:srgbClr val="800080"/>
                </a:solidFill>
                <a:latin typeface="Tahoma" charset="0"/>
              </a:rPr>
              <a:t>R      O       O       R </a:t>
            </a:r>
          </a:p>
        </p:txBody>
      </p:sp>
      <p:pic>
        <p:nvPicPr>
          <p:cNvPr id="8" name="il_fi" descr="ecpr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9" t="13272" r="6383" b="35100"/>
          <a:stretch>
            <a:fillRect/>
          </a:stretch>
        </p:blipFill>
        <p:spPr bwMode="auto">
          <a:xfrm>
            <a:off x="323528" y="620688"/>
            <a:ext cx="8424936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369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18000" y="4899938"/>
            <a:ext cx="88191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647700" algn="l"/>
                <a:tab pos="825500" algn="l"/>
                <a:tab pos="1435100" algn="l"/>
                <a:tab pos="3149600" algn="l"/>
                <a:tab pos="3416300" algn="l"/>
                <a:tab pos="5753100" algn="r"/>
              </a:tabLst>
            </a:pPr>
            <a:r>
              <a:rPr lang="en-GB" sz="2800" b="1" dirty="0"/>
              <a:t>Fe(s) | Fe</a:t>
            </a:r>
            <a:r>
              <a:rPr lang="en-GB" sz="2800" b="1" baseline="30000" dirty="0"/>
              <a:t>2+</a:t>
            </a:r>
            <a:r>
              <a:rPr lang="en-GB" sz="2800" b="1" dirty="0"/>
              <a:t>(</a:t>
            </a:r>
            <a:r>
              <a:rPr lang="en-GB" sz="2800" b="1" dirty="0" err="1"/>
              <a:t>aq</a:t>
            </a:r>
            <a:r>
              <a:rPr lang="en-GB" sz="2800" b="1" dirty="0"/>
              <a:t>) || MnO</a:t>
            </a:r>
            <a:r>
              <a:rPr lang="en-GB" sz="2800" b="1" baseline="-25000" dirty="0"/>
              <a:t>4</a:t>
            </a:r>
            <a:r>
              <a:rPr lang="en-GB" sz="2800" b="1" baseline="30000" dirty="0"/>
              <a:t>–</a:t>
            </a:r>
            <a:r>
              <a:rPr lang="en-GB" sz="2800" b="1" dirty="0"/>
              <a:t>(</a:t>
            </a:r>
            <a:r>
              <a:rPr lang="en-GB" sz="2800" b="1" dirty="0" err="1"/>
              <a:t>aq</a:t>
            </a:r>
            <a:r>
              <a:rPr lang="en-GB" sz="2800" b="1" dirty="0"/>
              <a:t>), H</a:t>
            </a:r>
            <a:r>
              <a:rPr lang="en-GB" sz="2800" b="1" baseline="30000" dirty="0"/>
              <a:t>+</a:t>
            </a:r>
            <a:r>
              <a:rPr lang="en-GB" sz="2800" b="1" dirty="0"/>
              <a:t>(</a:t>
            </a:r>
            <a:r>
              <a:rPr lang="en-GB" sz="2800" b="1" dirty="0" err="1"/>
              <a:t>aq</a:t>
            </a:r>
            <a:r>
              <a:rPr lang="en-GB" sz="2800" b="1" dirty="0"/>
              <a:t>), Mn</a:t>
            </a:r>
            <a:r>
              <a:rPr lang="en-GB" sz="2800" b="1" baseline="30000" dirty="0"/>
              <a:t>2+</a:t>
            </a:r>
            <a:r>
              <a:rPr lang="en-GB" sz="2800" b="1" dirty="0"/>
              <a:t>(</a:t>
            </a:r>
            <a:r>
              <a:rPr lang="en-GB" sz="2800" b="1" dirty="0" err="1"/>
              <a:t>aq</a:t>
            </a:r>
            <a:r>
              <a:rPr lang="en-GB" sz="2800" b="1" dirty="0"/>
              <a:t>) | </a:t>
            </a:r>
            <a:r>
              <a:rPr lang="en-GB" sz="2800" b="1" dirty="0" err="1"/>
              <a:t>Pt</a:t>
            </a:r>
            <a:r>
              <a:rPr lang="en-GB" sz="2800" b="1" dirty="0"/>
              <a:t>(s)</a:t>
            </a:r>
            <a:r>
              <a:rPr lang="en-GB" sz="2800" b="1" dirty="0">
                <a:effectLst/>
              </a:rPr>
              <a:t> </a:t>
            </a:r>
            <a:endParaRPr lang="en-GB" sz="2600" b="1" dirty="0">
              <a:latin typeface="Tahom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03848" y="5594267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59832" y="5594267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51520" y="5589240"/>
            <a:ext cx="61926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000" b="1" dirty="0">
                <a:solidFill>
                  <a:srgbClr val="800080"/>
                </a:solidFill>
                <a:latin typeface="Tahoma" charset="0"/>
              </a:rPr>
              <a:t>R      O       O       R </a:t>
            </a:r>
          </a:p>
        </p:txBody>
      </p:sp>
      <p:pic>
        <p:nvPicPr>
          <p:cNvPr id="7" name="il_fi" descr="=inert_electro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7"/>
          <a:stretch>
            <a:fillRect/>
          </a:stretch>
        </p:blipFill>
        <p:spPr bwMode="auto">
          <a:xfrm>
            <a:off x="0" y="548680"/>
            <a:ext cx="716428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26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152571" y="4869160"/>
            <a:ext cx="714998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647700" algn="l"/>
                <a:tab pos="825500" algn="l"/>
                <a:tab pos="1435100" algn="l"/>
                <a:tab pos="3149600" algn="l"/>
                <a:tab pos="3416300" algn="l"/>
                <a:tab pos="5753100" algn="r"/>
              </a:tabLst>
            </a:pPr>
            <a:r>
              <a:rPr lang="en-GB" sz="3200" b="1" dirty="0"/>
              <a:t>Ni(s) | Ni</a:t>
            </a:r>
            <a:r>
              <a:rPr lang="en-GB" sz="3200" b="1" baseline="30000" dirty="0"/>
              <a:t>2+</a:t>
            </a:r>
            <a:r>
              <a:rPr lang="en-GB" sz="3200" b="1" dirty="0"/>
              <a:t>(</a:t>
            </a:r>
            <a:r>
              <a:rPr lang="en-GB" sz="3200" b="1" dirty="0" err="1"/>
              <a:t>aq</a:t>
            </a:r>
            <a:r>
              <a:rPr lang="en-GB" sz="3200" b="1" dirty="0"/>
              <a:t>) || H</a:t>
            </a:r>
            <a:r>
              <a:rPr lang="en-GB" sz="3200" b="1" baseline="30000" dirty="0"/>
              <a:t>+</a:t>
            </a:r>
            <a:r>
              <a:rPr lang="en-GB" sz="3200" b="1" dirty="0"/>
              <a:t>(</a:t>
            </a:r>
            <a:r>
              <a:rPr lang="en-GB" sz="3200" b="1" dirty="0" err="1"/>
              <a:t>aq</a:t>
            </a:r>
            <a:r>
              <a:rPr lang="en-GB" sz="3200" b="1" dirty="0"/>
              <a:t>) | H</a:t>
            </a:r>
            <a:r>
              <a:rPr lang="en-GB" sz="3200" b="1" baseline="-25000" dirty="0"/>
              <a:t>2</a:t>
            </a:r>
            <a:r>
              <a:rPr lang="en-GB" sz="3200" b="1" dirty="0"/>
              <a:t>(g) | </a:t>
            </a:r>
            <a:r>
              <a:rPr lang="en-GB" sz="3200" b="1" dirty="0" err="1"/>
              <a:t>Pt</a:t>
            </a:r>
            <a:r>
              <a:rPr lang="en-GB" sz="3200" b="1" dirty="0"/>
              <a:t>(s) </a:t>
            </a:r>
            <a:endParaRPr lang="en-GB" sz="3200" b="1" dirty="0">
              <a:latin typeface="Tahom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83968" y="5594267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139952" y="5594267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331640" y="5589240"/>
            <a:ext cx="61926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000" b="1" dirty="0">
                <a:solidFill>
                  <a:srgbClr val="800080"/>
                </a:solidFill>
                <a:latin typeface="Tahoma" charset="0"/>
              </a:rPr>
              <a:t>R      O       O       R </a:t>
            </a:r>
          </a:p>
        </p:txBody>
      </p:sp>
      <p:pic>
        <p:nvPicPr>
          <p:cNvPr id="8" name="il_fi" descr="electrode_potenti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9639" r="9357" b="7230"/>
          <a:stretch>
            <a:fillRect/>
          </a:stretch>
        </p:blipFill>
        <p:spPr bwMode="auto">
          <a:xfrm>
            <a:off x="1763688" y="404664"/>
            <a:ext cx="5802952" cy="419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37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33218" y="4869160"/>
            <a:ext cx="638868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647700" algn="l"/>
                <a:tab pos="825500" algn="l"/>
                <a:tab pos="1435100" algn="l"/>
                <a:tab pos="3149600" algn="l"/>
                <a:tab pos="3416300" algn="l"/>
                <a:tab pos="5753100" algn="r"/>
              </a:tabLst>
            </a:pPr>
            <a:r>
              <a:rPr lang="en-GB" sz="3200" b="1" dirty="0"/>
              <a:t>Ag(s) | Ag</a:t>
            </a:r>
            <a:r>
              <a:rPr lang="en-GB" sz="3200" b="1" baseline="30000" dirty="0"/>
              <a:t>+</a:t>
            </a:r>
            <a:r>
              <a:rPr lang="en-GB" sz="3200" b="1" dirty="0"/>
              <a:t>(</a:t>
            </a:r>
            <a:r>
              <a:rPr lang="en-GB" sz="3200" b="1" dirty="0" err="1"/>
              <a:t>aq</a:t>
            </a:r>
            <a:r>
              <a:rPr lang="en-GB" sz="3200" b="1" dirty="0"/>
              <a:t>) || Zn</a:t>
            </a:r>
            <a:r>
              <a:rPr lang="en-GB" sz="3200" b="1" baseline="30000" dirty="0"/>
              <a:t>2+</a:t>
            </a:r>
            <a:r>
              <a:rPr lang="en-GB" sz="3200" b="1" dirty="0"/>
              <a:t>(</a:t>
            </a:r>
            <a:r>
              <a:rPr lang="en-GB" sz="3200" b="1" dirty="0" err="1"/>
              <a:t>aq</a:t>
            </a:r>
            <a:r>
              <a:rPr lang="en-GB" sz="3200" b="1" dirty="0"/>
              <a:t>) | Zn(s)</a:t>
            </a:r>
            <a:r>
              <a:rPr lang="en-GB" sz="3200" b="1" dirty="0">
                <a:effectLst/>
              </a:rPr>
              <a:t> </a:t>
            </a:r>
            <a:endParaRPr lang="en-GB" sz="3200" b="1" dirty="0">
              <a:latin typeface="Tahoma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88024" y="5594267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44008" y="5594267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835696" y="5589240"/>
            <a:ext cx="61926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000" b="1" dirty="0">
                <a:solidFill>
                  <a:srgbClr val="800080"/>
                </a:solidFill>
                <a:latin typeface="Tahoma" charset="0"/>
              </a:rPr>
              <a:t>R      O       O       R </a:t>
            </a:r>
          </a:p>
        </p:txBody>
      </p:sp>
      <p:pic>
        <p:nvPicPr>
          <p:cNvPr id="7" name="il_fi" descr="Ag_Zn_Redox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12068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0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3"/>
          <p:cNvSpPr>
            <a:spLocks noChangeArrowheads="1"/>
          </p:cNvSpPr>
          <p:nvPr/>
        </p:nvSpPr>
        <p:spPr bwMode="auto">
          <a:xfrm>
            <a:off x="2123728" y="332656"/>
            <a:ext cx="612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3200" b="1" dirty="0" err="1">
                <a:latin typeface="Tahoma" charset="0"/>
              </a:rPr>
              <a:t>emf</a:t>
            </a:r>
            <a:r>
              <a:rPr lang="en-GB" sz="3200" b="1" dirty="0">
                <a:latin typeface="Tahoma" charset="0"/>
              </a:rPr>
              <a:t>   =   </a:t>
            </a:r>
            <a:r>
              <a:rPr lang="en-GB" sz="3200" b="1" dirty="0" err="1">
                <a:latin typeface="Tahoma" charset="0"/>
                <a:sym typeface="Chemistry SansSerif" charset="0"/>
              </a:rPr>
              <a:t>E°</a:t>
            </a:r>
            <a:r>
              <a:rPr lang="en-GB" sz="3200" b="1" baseline="-25000" dirty="0" err="1">
                <a:latin typeface="Tahoma" charset="0"/>
                <a:sym typeface="Chemistry SansSerif" charset="0"/>
              </a:rPr>
              <a:t>right</a:t>
            </a:r>
            <a:r>
              <a:rPr lang="en-GB" sz="3200" b="1" dirty="0">
                <a:latin typeface="Tahoma" charset="0"/>
                <a:sym typeface="Chemistry SansSerif" charset="0"/>
              </a:rPr>
              <a:t> - </a:t>
            </a:r>
            <a:r>
              <a:rPr lang="en-GB" sz="3200" b="1" dirty="0" err="1">
                <a:latin typeface="Tahoma" charset="0"/>
                <a:sym typeface="Chemistry SansSerif" charset="0"/>
              </a:rPr>
              <a:t>E°</a:t>
            </a:r>
            <a:r>
              <a:rPr lang="en-GB" sz="3200" b="1" baseline="-25000" dirty="0" err="1">
                <a:latin typeface="Tahoma" charset="0"/>
                <a:sym typeface="Chemistry SansSerif" charset="0"/>
              </a:rPr>
              <a:t>left</a:t>
            </a:r>
            <a:endParaRPr lang="en-GB" dirty="0">
              <a:sym typeface="Chemistry SansSerif" charset="0"/>
            </a:endParaRPr>
          </a:p>
        </p:txBody>
      </p:sp>
      <p:pic>
        <p:nvPicPr>
          <p:cNvPr id="22531" name="Picture 34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96975"/>
            <a:ext cx="6913562" cy="434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Rectangle 36"/>
          <p:cNvSpPr>
            <a:spLocks noChangeArrowheads="1"/>
          </p:cNvSpPr>
          <p:nvPr/>
        </p:nvSpPr>
        <p:spPr bwMode="auto">
          <a:xfrm>
            <a:off x="2843809" y="5947281"/>
            <a:ext cx="374273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GB" sz="3200" b="1" dirty="0" err="1">
                <a:latin typeface="Tahoma" charset="0"/>
              </a:rPr>
              <a:t>emf</a:t>
            </a:r>
            <a:r>
              <a:rPr lang="en-GB" sz="3200" b="1" dirty="0">
                <a:latin typeface="Tahoma" charset="0"/>
                <a:sym typeface="Chemistry SansSerif" charset="0"/>
              </a:rPr>
              <a:t>   =   </a:t>
            </a:r>
            <a:r>
              <a:rPr lang="en-GB" sz="3200" b="1" dirty="0" err="1">
                <a:latin typeface="Tahoma" charset="0"/>
                <a:sym typeface="Chemistry SansSerif" charset="0"/>
              </a:rPr>
              <a:t>E°</a:t>
            </a:r>
            <a:r>
              <a:rPr lang="en-GB" sz="3200" b="1" baseline="-25000" dirty="0" err="1">
                <a:latin typeface="Tahoma" charset="0"/>
                <a:sym typeface="Chemistry SansSerif" charset="0"/>
              </a:rPr>
              <a:t>right</a:t>
            </a:r>
            <a:endParaRPr lang="en-GB" dirty="0">
              <a:sym typeface="Chemistry SansSerif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FG18_03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549275"/>
            <a:ext cx="75596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21"/>
              <p:cNvSpPr>
                <a:spLocks noChangeArrowheads="1"/>
              </p:cNvSpPr>
              <p:nvPr/>
            </p:nvSpPr>
            <p:spPr bwMode="auto">
              <a:xfrm>
                <a:off x="1908175" y="5373688"/>
                <a:ext cx="59055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lang="en-GB" sz="3200" b="1" dirty="0">
                    <a:latin typeface="Tahoma" charset="0"/>
                  </a:rPr>
                  <a:t>Zn</a:t>
                </a:r>
                <a:r>
                  <a:rPr lang="en-GB" sz="3200" b="1" baseline="30000" dirty="0">
                    <a:latin typeface="Tahoma" charset="0"/>
                  </a:rPr>
                  <a:t>2+</a:t>
                </a:r>
                <a:r>
                  <a:rPr lang="en-GB" sz="3200" b="1" dirty="0">
                    <a:latin typeface="Tahoma" charset="0"/>
                  </a:rPr>
                  <a:t>(</a:t>
                </a:r>
                <a:r>
                  <a:rPr lang="en-GB" sz="3200" b="1" dirty="0" err="1">
                    <a:latin typeface="Tahoma" charset="0"/>
                  </a:rPr>
                  <a:t>aq</a:t>
                </a:r>
                <a:r>
                  <a:rPr lang="en-GB" sz="3200" b="1" dirty="0">
                    <a:latin typeface="Tahoma" charset="0"/>
                  </a:rPr>
                  <a:t>)  +  2 e</a:t>
                </a:r>
                <a:r>
                  <a:rPr lang="en-GB" sz="3200" b="1" baseline="30000" dirty="0">
                    <a:latin typeface="Tahoma" charset="0"/>
                  </a:rPr>
                  <a:t>–   </a:t>
                </a:r>
                <a14:m>
                  <m:oMath xmlns:m="http://schemas.openxmlformats.org/officeDocument/2006/math" xmlns="">
                    <m:r>
                      <a:rPr lang="en-GB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Chemistry Serif" charset="0"/>
                      </a:rPr>
                      <m:t>⇌</m:t>
                    </m:r>
                  </m:oMath>
                </a14:m>
                <a:r>
                  <a:rPr lang="en-GB" sz="3200" b="1" dirty="0">
                    <a:latin typeface="Tahoma" charset="0"/>
                    <a:sym typeface="Chemistry Serif" charset="0"/>
                  </a:rPr>
                  <a:t>   Zn(s)</a:t>
                </a:r>
              </a:p>
            </p:txBody>
          </p:sp>
        </mc:Choice>
        <mc:Fallback xmlns="">
          <p:sp>
            <p:nvSpPr>
              <p:cNvPr id="15363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8175" y="5373688"/>
                <a:ext cx="5905500" cy="579437"/>
              </a:xfrm>
              <a:prstGeom prst="rect">
                <a:avLst/>
              </a:prstGeom>
              <a:blipFill>
                <a:blip r:embed="rId3"/>
                <a:stretch>
                  <a:fillRect l="-2575" t="-15217" b="-326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797175" y="2451100"/>
            <a:ext cx="309563" cy="2652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280025" y="2451100"/>
            <a:ext cx="312738" cy="2652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 flipV="1">
            <a:off x="2951163" y="1125538"/>
            <a:ext cx="3175" cy="1328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 flipV="1">
            <a:off x="5437188" y="1125538"/>
            <a:ext cx="0" cy="1328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8"/>
          <p:cNvSpPr>
            <a:spLocks noChangeShapeType="1"/>
          </p:cNvSpPr>
          <p:nvPr/>
        </p:nvSpPr>
        <p:spPr bwMode="auto">
          <a:xfrm>
            <a:off x="2951163" y="1125538"/>
            <a:ext cx="24860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2797175" y="3397250"/>
            <a:ext cx="309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en-US" sz="1200">
                <a:latin typeface="Times New Roman" charset="0"/>
              </a:rPr>
              <a:t> </a:t>
            </a:r>
            <a:r>
              <a:rPr lang="en-US" sz="1600">
                <a:latin typeface="Tahoma" charset="0"/>
              </a:rPr>
              <a:t>Zn</a:t>
            </a:r>
            <a:endParaRPr lang="en-GB" sz="2400">
              <a:latin typeface="Tahoma" charset="0"/>
            </a:endParaRP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1616075" y="5291138"/>
            <a:ext cx="2397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sz="2100" b="1">
                <a:latin typeface="Tahoma" charset="0"/>
              </a:rPr>
              <a:t>Zn  </a:t>
            </a:r>
            <a:r>
              <a:rPr lang="en-US" sz="2100" b="1">
                <a:latin typeface="Tahoma" charset="0"/>
                <a:sym typeface="Symbol" charset="0"/>
              </a:rPr>
              <a:t></a:t>
            </a:r>
            <a:r>
              <a:rPr lang="en-US" sz="2100" b="1">
                <a:latin typeface="Tahoma" charset="0"/>
              </a:rPr>
              <a:t>  Zn</a:t>
            </a:r>
            <a:r>
              <a:rPr lang="en-US" sz="2100" b="1" baseline="30000">
                <a:latin typeface="Tahoma" charset="0"/>
              </a:rPr>
              <a:t>2+</a:t>
            </a:r>
            <a:r>
              <a:rPr lang="en-US" sz="2100" b="1">
                <a:latin typeface="Tahoma" charset="0"/>
              </a:rPr>
              <a:t> + 2 e</a:t>
            </a:r>
            <a:r>
              <a:rPr lang="en-US" sz="2100" b="1" baseline="30000">
                <a:latin typeface="Tahoma" charset="0"/>
              </a:rPr>
              <a:t>-</a:t>
            </a:r>
            <a:endParaRPr lang="en-US" sz="2100" b="1">
              <a:latin typeface="Tahoma" charset="0"/>
            </a:endParaRPr>
          </a:p>
          <a:p>
            <a:pPr algn="ctr"/>
            <a:r>
              <a:rPr lang="en-US" sz="2100" b="1">
                <a:solidFill>
                  <a:srgbClr val="339966"/>
                </a:solidFill>
                <a:latin typeface="Tahoma" charset="0"/>
              </a:rPr>
              <a:t>oxidation</a:t>
            </a:r>
            <a:endParaRPr lang="en-GB" sz="3600"/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4310063" y="5330825"/>
            <a:ext cx="28511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sz="2100" b="1">
                <a:latin typeface="Tahoma" charset="0"/>
              </a:rPr>
              <a:t>Cu</a:t>
            </a:r>
            <a:r>
              <a:rPr lang="en-US" sz="2100" b="1" baseline="30000">
                <a:latin typeface="Tahoma" charset="0"/>
              </a:rPr>
              <a:t>2+</a:t>
            </a:r>
            <a:r>
              <a:rPr lang="en-US" sz="2100" b="1">
                <a:latin typeface="Tahoma" charset="0"/>
              </a:rPr>
              <a:t> + 2 e</a:t>
            </a:r>
            <a:r>
              <a:rPr lang="en-US" sz="2100" b="1" baseline="30000">
                <a:latin typeface="Tahoma" charset="0"/>
              </a:rPr>
              <a:t>-</a:t>
            </a:r>
            <a:r>
              <a:rPr lang="en-US" sz="2100" b="1">
                <a:latin typeface="Tahoma" charset="0"/>
              </a:rPr>
              <a:t> </a:t>
            </a:r>
            <a:r>
              <a:rPr lang="en-US" sz="2100" b="1">
                <a:latin typeface="Tahoma" charset="0"/>
                <a:sym typeface="Symbol" charset="0"/>
              </a:rPr>
              <a:t></a:t>
            </a:r>
            <a:r>
              <a:rPr lang="en-US" sz="2100" b="1">
                <a:latin typeface="Tahoma" charset="0"/>
              </a:rPr>
              <a:t> Cu</a:t>
            </a:r>
          </a:p>
          <a:p>
            <a:pPr algn="ctr"/>
            <a:r>
              <a:rPr lang="en-US" sz="2100" b="1">
                <a:solidFill>
                  <a:srgbClr val="339966"/>
                </a:solidFill>
                <a:latin typeface="Tahoma" charset="0"/>
              </a:rPr>
              <a:t>reduction</a:t>
            </a:r>
            <a:endParaRPr lang="en-GB" sz="3600"/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1260475" y="692150"/>
            <a:ext cx="1552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sz="2000" b="1">
                <a:solidFill>
                  <a:srgbClr val="3366FF"/>
                </a:solidFill>
                <a:latin typeface="Tahoma" charset="0"/>
              </a:rPr>
              <a:t>- electrode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ahoma" charset="0"/>
              </a:rPr>
              <a:t>an</a:t>
            </a:r>
            <a:r>
              <a:rPr lang="en-US" sz="2000" b="1">
                <a:latin typeface="Tahoma" charset="0"/>
              </a:rPr>
              <a:t>ode</a:t>
            </a:r>
          </a:p>
          <a:p>
            <a:pPr algn="ctr"/>
            <a:r>
              <a:rPr lang="en-US" sz="2000" b="1">
                <a:solidFill>
                  <a:srgbClr val="339966"/>
                </a:solidFill>
                <a:latin typeface="Tahoma" charset="0"/>
              </a:rPr>
              <a:t>oxid</a:t>
            </a:r>
            <a:r>
              <a:rPr lang="en-US" sz="2000" b="1">
                <a:solidFill>
                  <a:srgbClr val="FF0000"/>
                </a:solidFill>
                <a:latin typeface="Tahoma" charset="0"/>
              </a:rPr>
              <a:t>a</a:t>
            </a:r>
            <a:r>
              <a:rPr lang="en-US" sz="2000" b="1">
                <a:solidFill>
                  <a:srgbClr val="339966"/>
                </a:solidFill>
                <a:latin typeface="Tahoma" charset="0"/>
              </a:rPr>
              <a:t>tion</a:t>
            </a:r>
            <a:endParaRPr lang="en-GB" sz="3200"/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5589588" y="692150"/>
            <a:ext cx="1555750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sz="2000" b="1">
                <a:solidFill>
                  <a:srgbClr val="3366FF"/>
                </a:solidFill>
                <a:latin typeface="Tahoma" charset="0"/>
              </a:rPr>
              <a:t>+ electrode</a:t>
            </a:r>
          </a:p>
          <a:p>
            <a:pPr algn="ctr"/>
            <a:r>
              <a:rPr lang="en-US" sz="2000" b="1">
                <a:latin typeface="Tahoma" charset="0"/>
              </a:rPr>
              <a:t>cathode</a:t>
            </a:r>
          </a:p>
          <a:p>
            <a:pPr algn="ctr"/>
            <a:r>
              <a:rPr lang="en-US" sz="2000" b="1">
                <a:solidFill>
                  <a:srgbClr val="339966"/>
                </a:solidFill>
                <a:latin typeface="Tahoma" charset="0"/>
              </a:rPr>
              <a:t>reduction</a:t>
            </a:r>
            <a:endParaRPr lang="en-GB" sz="3200"/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 flipH="1" flipV="1">
            <a:off x="4194175" y="938213"/>
            <a:ext cx="155575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 flipH="1">
            <a:off x="4194175" y="1125538"/>
            <a:ext cx="155575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 flipV="1">
            <a:off x="5437188" y="1885950"/>
            <a:ext cx="155575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 flipH="1" flipV="1">
            <a:off x="5280025" y="1885950"/>
            <a:ext cx="157163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8"/>
          <p:cNvSpPr>
            <a:spLocks noChangeShapeType="1"/>
          </p:cNvSpPr>
          <p:nvPr/>
        </p:nvSpPr>
        <p:spPr bwMode="auto">
          <a:xfrm flipH="1">
            <a:off x="2797175" y="1885950"/>
            <a:ext cx="157163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9"/>
          <p:cNvSpPr>
            <a:spLocks noChangeShapeType="1"/>
          </p:cNvSpPr>
          <p:nvPr/>
        </p:nvSpPr>
        <p:spPr bwMode="auto">
          <a:xfrm>
            <a:off x="2951163" y="1885950"/>
            <a:ext cx="155575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Rectangle 20"/>
          <p:cNvSpPr>
            <a:spLocks noChangeArrowheads="1"/>
          </p:cNvSpPr>
          <p:nvPr/>
        </p:nvSpPr>
        <p:spPr bwMode="auto">
          <a:xfrm>
            <a:off x="3573463" y="1316038"/>
            <a:ext cx="124301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en-US" sz="1600">
                <a:latin typeface="Tahoma" charset="0"/>
              </a:rPr>
              <a:t>electron flow</a:t>
            </a:r>
            <a:endParaRPr lang="en-GB" sz="2400">
              <a:latin typeface="Tahoma" charset="0"/>
            </a:endParaRPr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323850" y="2641600"/>
            <a:ext cx="2163763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sz="1600">
                <a:latin typeface="Tahoma" charset="0"/>
              </a:rPr>
              <a:t>At this electrode the metal loses electrons and so is oxidised to metal ions.</a:t>
            </a:r>
          </a:p>
          <a:p>
            <a:pPr algn="ctr"/>
            <a:endParaRPr lang="en-US" sz="1600">
              <a:latin typeface="Tahoma" charset="0"/>
            </a:endParaRPr>
          </a:p>
          <a:p>
            <a:pPr algn="ctr"/>
            <a:r>
              <a:rPr lang="en-US" sz="1600">
                <a:latin typeface="Tahoma" charset="0"/>
              </a:rPr>
              <a:t>These electrons make the electrode negative.</a:t>
            </a:r>
            <a:endParaRPr lang="en-GB" sz="2400"/>
          </a:p>
        </p:txBody>
      </p:sp>
      <p:sp>
        <p:nvSpPr>
          <p:cNvPr id="17428" name="Rectangle 22"/>
          <p:cNvSpPr>
            <a:spLocks noChangeArrowheads="1"/>
          </p:cNvSpPr>
          <p:nvPr/>
        </p:nvSpPr>
        <p:spPr bwMode="auto">
          <a:xfrm>
            <a:off x="5902325" y="2641600"/>
            <a:ext cx="2486025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ctr"/>
            <a:r>
              <a:rPr lang="en-US" sz="1600">
                <a:latin typeface="Tahoma" charset="0"/>
              </a:rPr>
              <a:t>At this electrode the metal ions gain electrons and so is reduced to metal atoms.</a:t>
            </a:r>
          </a:p>
          <a:p>
            <a:pPr algn="ctr"/>
            <a:endParaRPr lang="en-US" sz="1600">
              <a:latin typeface="Tahoma" charset="0"/>
            </a:endParaRPr>
          </a:p>
          <a:p>
            <a:pPr algn="ctr"/>
            <a:r>
              <a:rPr lang="en-US" sz="1600">
                <a:latin typeface="Tahoma" charset="0"/>
              </a:rPr>
              <a:t>As electrons are used up, this makes the electrode positive.</a:t>
            </a:r>
            <a:endParaRPr lang="en-GB" sz="2400"/>
          </a:p>
        </p:txBody>
      </p:sp>
      <p:sp>
        <p:nvSpPr>
          <p:cNvPr id="17429" name="Rectangle 23"/>
          <p:cNvSpPr>
            <a:spLocks noChangeArrowheads="1"/>
          </p:cNvSpPr>
          <p:nvPr/>
        </p:nvSpPr>
        <p:spPr bwMode="auto">
          <a:xfrm>
            <a:off x="5219700" y="3429000"/>
            <a:ext cx="4318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en-US" sz="1200">
                <a:latin typeface="Times New Roman" charset="0"/>
              </a:rPr>
              <a:t>  </a:t>
            </a:r>
            <a:r>
              <a:rPr lang="en-US" sz="1600">
                <a:latin typeface="Tahoma" charset="0"/>
              </a:rPr>
              <a:t>Cu</a:t>
            </a:r>
            <a:endParaRPr lang="en-GB" sz="2400">
              <a:latin typeface="Tahoma" charset="0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4355976" y="6550250"/>
            <a:ext cx="4608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GB" sz="1400" dirty="0">
                <a:solidFill>
                  <a:srgbClr val="000000"/>
                </a:solidFill>
                <a:latin typeface="Arial Narrow"/>
                <a:cs typeface="Arial Narrow"/>
              </a:rPr>
              <a:t>© </a:t>
            </a:r>
            <a:r>
              <a:rPr lang="en-GB" sz="1400" dirty="0" err="1">
                <a:solidFill>
                  <a:srgbClr val="000000"/>
                </a:solidFill>
                <a:latin typeface="Arial Narrow"/>
                <a:cs typeface="Arial Narrow"/>
              </a:rPr>
              <a:t>www.chemsheets.co.uk</a:t>
            </a:r>
            <a:r>
              <a:rPr lang="en-GB" sz="1400" dirty="0">
                <a:solidFill>
                  <a:srgbClr val="000000"/>
                </a:solidFill>
                <a:latin typeface="Arial Narrow"/>
                <a:cs typeface="Arial Narrow"/>
              </a:rPr>
              <a:t>          A2 1077       </a:t>
            </a:r>
            <a:r>
              <a:rPr lang="en-GB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21-June-2023</a:t>
            </a:r>
            <a:endParaRPr lang="en-GB" sz="1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cintosh HD:Users:richardgrime:Desktop:Screen Shot 2016-10-22 at 16.41.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483"/>
            <a:ext cx="7146813" cy="64795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9151"/>
            <a:ext cx="26047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Narrow"/>
                <a:cs typeface="Arial Narrow"/>
              </a:rPr>
              <a:t>The electrochemical series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79512" y="1844824"/>
            <a:ext cx="2232248" cy="648072"/>
          </a:xfrm>
          <a:prstGeom prst="wedgeEllipseCallout">
            <a:avLst>
              <a:gd name="adj1" fmla="val 91165"/>
              <a:gd name="adj2" fmla="val -172250"/>
            </a:avLst>
          </a:prstGeom>
          <a:noFill/>
          <a:ln>
            <a:solidFill>
              <a:schemeClr val="accent2"/>
            </a:solidFill>
          </a:ln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best oxidising agents</a:t>
            </a:r>
            <a:endParaRPr lang="en-GB" sz="16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7092281" y="4581128"/>
            <a:ext cx="1944215" cy="576064"/>
          </a:xfrm>
          <a:prstGeom prst="wedgeEllipseCallout">
            <a:avLst>
              <a:gd name="adj1" fmla="val -147917"/>
              <a:gd name="adj2" fmla="val 299521"/>
            </a:avLst>
          </a:prstGeom>
          <a:noFill/>
          <a:ln>
            <a:solidFill>
              <a:schemeClr val="accent2"/>
            </a:solidFill>
          </a:ln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best reducing agents</a:t>
            </a:r>
            <a:endParaRPr lang="en-GB" sz="1600" dirty="0">
              <a:effectLst/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2708275"/>
            <a:ext cx="8229600" cy="34131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4800">
                <a:latin typeface="Tahoma" charset="0"/>
                <a:cs typeface="Arial" charset="0"/>
              </a:rPr>
              <a:t>The more +ve electrode gains electrons</a:t>
            </a:r>
          </a:p>
          <a:p>
            <a:pPr marL="0" indent="0" algn="ctr" eaLnBrk="1" hangingPunct="1">
              <a:buFontTx/>
              <a:buNone/>
            </a:pPr>
            <a:endParaRPr lang="en-GB" sz="1400">
              <a:latin typeface="Tahoma" charset="0"/>
              <a:cs typeface="Arial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GB" sz="4800">
                <a:solidFill>
                  <a:schemeClr val="accent2"/>
                </a:solidFill>
                <a:latin typeface="Tahoma" charset="0"/>
                <a:cs typeface="Arial" charset="0"/>
              </a:rPr>
              <a:t>(+ charge attracts electrons)</a:t>
            </a:r>
          </a:p>
        </p:txBody>
      </p:sp>
      <p:pic>
        <p:nvPicPr>
          <p:cNvPr id="35843" name="Picture 3" descr="ist2_2974880-rul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33480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l_fi" descr="TimelessTennisGoldenR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596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7"/>
          <p:cNvSpPr>
            <a:spLocks noChangeShapeType="1"/>
          </p:cNvSpPr>
          <p:nvPr/>
        </p:nvSpPr>
        <p:spPr bwMode="auto">
          <a:xfrm>
            <a:off x="684213" y="1125538"/>
            <a:ext cx="792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684213" y="693738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– </a:t>
            </a:r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8027988" y="693738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+ </a:t>
            </a:r>
          </a:p>
        </p:txBody>
      </p:sp>
      <p:sp>
        <p:nvSpPr>
          <p:cNvPr id="36869" name="Text Box 10"/>
          <p:cNvSpPr txBox="1">
            <a:spLocks noChangeArrowheads="1"/>
          </p:cNvSpPr>
          <p:nvPr/>
        </p:nvSpPr>
        <p:spPr bwMode="auto">
          <a:xfrm>
            <a:off x="4211638" y="693738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0 </a:t>
            </a:r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>
            <a:off x="1547813" y="1125538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827088" y="458152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– 0.76 V </a:t>
            </a:r>
          </a:p>
        </p:txBody>
      </p:sp>
      <p:sp>
        <p:nvSpPr>
          <p:cNvPr id="194573" name="Text Box 13"/>
          <p:cNvSpPr txBox="1">
            <a:spLocks noChangeArrowheads="1"/>
          </p:cNvSpPr>
          <p:nvPr/>
        </p:nvSpPr>
        <p:spPr bwMode="auto">
          <a:xfrm>
            <a:off x="827088" y="1412875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–ve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74" name="Text Box 14"/>
              <p:cNvSpPr txBox="1">
                <a:spLocks noChangeArrowheads="1"/>
              </p:cNvSpPr>
              <p:nvPr/>
            </p:nvSpPr>
            <p:spPr bwMode="auto">
              <a:xfrm>
                <a:off x="468313" y="5086350"/>
                <a:ext cx="280828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Zn</a:t>
                </a:r>
                <a:r>
                  <a:rPr lang="en-GB" sz="2000" b="1" baseline="30000" dirty="0">
                    <a:latin typeface="Tahoma" charset="0"/>
                  </a:rPr>
                  <a:t>2+</a:t>
                </a:r>
                <a:r>
                  <a:rPr lang="en-GB" sz="2000" b="1" dirty="0">
                    <a:latin typeface="Tahoma" charset="0"/>
                  </a:rPr>
                  <a:t> + 2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Zn</a:t>
                </a:r>
                <a:r>
                  <a:rPr lang="en-GB" sz="2400" b="1" dirty="0">
                    <a:latin typeface="Tahom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457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5086350"/>
                <a:ext cx="280828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386" b="-2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75" name="Line 15"/>
          <p:cNvSpPr>
            <a:spLocks noChangeShapeType="1"/>
          </p:cNvSpPr>
          <p:nvPr/>
        </p:nvSpPr>
        <p:spPr bwMode="auto">
          <a:xfrm>
            <a:off x="5508625" y="1125538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4714875" y="3644900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+ 0.34 V </a:t>
            </a:r>
          </a:p>
        </p:txBody>
      </p: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4787900" y="1412875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+ve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78" name="Text Box 18"/>
              <p:cNvSpPr txBox="1">
                <a:spLocks noChangeArrowheads="1"/>
              </p:cNvSpPr>
              <p:nvPr/>
            </p:nvSpPr>
            <p:spPr bwMode="auto">
              <a:xfrm>
                <a:off x="4356100" y="4149725"/>
                <a:ext cx="280828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Cu</a:t>
                </a:r>
                <a:r>
                  <a:rPr lang="en-GB" sz="2000" b="1" baseline="30000" dirty="0">
                    <a:latin typeface="Tahoma" charset="0"/>
                  </a:rPr>
                  <a:t>2+</a:t>
                </a:r>
                <a:r>
                  <a:rPr lang="en-GB" sz="2000" b="1" dirty="0">
                    <a:latin typeface="Tahoma" charset="0"/>
                  </a:rPr>
                  <a:t> + 2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Cu</a:t>
                </a:r>
                <a:r>
                  <a:rPr lang="en-GB" sz="2400" b="1" dirty="0">
                    <a:latin typeface="Tahom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457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100" y="4149725"/>
                <a:ext cx="280828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391" b="-22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79" name="Line 19"/>
          <p:cNvSpPr>
            <a:spLocks noChangeShapeType="1"/>
          </p:cNvSpPr>
          <p:nvPr/>
        </p:nvSpPr>
        <p:spPr bwMode="auto">
          <a:xfrm flipH="1">
            <a:off x="900113" y="5662613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80" name="Line 20"/>
          <p:cNvSpPr>
            <a:spLocks noChangeShapeType="1"/>
          </p:cNvSpPr>
          <p:nvPr/>
        </p:nvSpPr>
        <p:spPr bwMode="auto">
          <a:xfrm flipV="1">
            <a:off x="4787900" y="4725988"/>
            <a:ext cx="1439863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81" name="Line 21"/>
          <p:cNvSpPr>
            <a:spLocks noChangeShapeType="1"/>
          </p:cNvSpPr>
          <p:nvPr/>
        </p:nvSpPr>
        <p:spPr bwMode="auto">
          <a:xfrm>
            <a:off x="1547813" y="2925763"/>
            <a:ext cx="396081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82" name="Text Box 22"/>
          <p:cNvSpPr txBox="1">
            <a:spLocks noChangeArrowheads="1"/>
          </p:cNvSpPr>
          <p:nvPr/>
        </p:nvSpPr>
        <p:spPr bwMode="auto">
          <a:xfrm>
            <a:off x="2771775" y="2997200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+ 1.10 V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194583" name="Text Box 23"/>
          <p:cNvSpPr txBox="1">
            <a:spLocks noChangeArrowheads="1"/>
          </p:cNvSpPr>
          <p:nvPr/>
        </p:nvSpPr>
        <p:spPr bwMode="auto">
          <a:xfrm>
            <a:off x="3348038" y="24209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e</a:t>
            </a:r>
            <a:r>
              <a:rPr lang="en-GB" sz="2400" b="1" baseline="30000">
                <a:solidFill>
                  <a:srgbClr val="FF0000"/>
                </a:solidFill>
                <a:latin typeface="Tahoma" charset="0"/>
              </a:rPr>
              <a:t>–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194585" name="Text Box 25"/>
          <p:cNvSpPr txBox="1">
            <a:spLocks noChangeArrowheads="1"/>
          </p:cNvSpPr>
          <p:nvPr/>
        </p:nvSpPr>
        <p:spPr bwMode="auto">
          <a:xfrm>
            <a:off x="3851275" y="5661025"/>
            <a:ext cx="453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3333CC"/>
                </a:solidFill>
                <a:latin typeface="Tahoma" charset="0"/>
              </a:rPr>
              <a:t>Cu</a:t>
            </a:r>
            <a:r>
              <a:rPr lang="en-GB" sz="2400" b="1" baseline="30000">
                <a:solidFill>
                  <a:srgbClr val="3333CC"/>
                </a:solidFill>
                <a:latin typeface="Tahoma" charset="0"/>
              </a:rPr>
              <a:t>2+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 + Zn  </a:t>
            </a:r>
            <a:r>
              <a:rPr lang="en-GB" sz="2400" b="1">
                <a:solidFill>
                  <a:srgbClr val="3333CC"/>
                </a:solidFill>
                <a:latin typeface="Times New Roman" charset="0"/>
                <a:sym typeface="Chemistry Serif" charset="0"/>
              </a:rPr>
              <a:t>→</a:t>
            </a:r>
            <a:r>
              <a:rPr lang="en-GB" sz="2400" b="1">
                <a:solidFill>
                  <a:srgbClr val="3333CC"/>
                </a:solidFill>
                <a:latin typeface="Tahoma" charset="0"/>
                <a:sym typeface="Chemistry Serif" charset="0"/>
              </a:rPr>
              <a:t>  Cu  +  Zn</a:t>
            </a:r>
            <a:r>
              <a:rPr lang="en-GB" sz="2400" b="1" baseline="30000">
                <a:solidFill>
                  <a:srgbClr val="3333CC"/>
                </a:solidFill>
                <a:latin typeface="Tahoma" charset="0"/>
                <a:sym typeface="Chemistry Serif" charset="0"/>
              </a:rPr>
              <a:t>2+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 </a:t>
            </a: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4355976" y="6550250"/>
            <a:ext cx="4608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GB" sz="1400" dirty="0">
                <a:solidFill>
                  <a:srgbClr val="000000"/>
                </a:solidFill>
                <a:latin typeface="Arial Narrow"/>
                <a:cs typeface="Arial Narrow"/>
              </a:rPr>
              <a:t>© </a:t>
            </a:r>
            <a:r>
              <a:rPr lang="en-GB" sz="1400" dirty="0" err="1">
                <a:solidFill>
                  <a:srgbClr val="000000"/>
                </a:solidFill>
                <a:latin typeface="Arial Narrow"/>
                <a:cs typeface="Arial Narrow"/>
              </a:rPr>
              <a:t>www.chemsheets.co.uk</a:t>
            </a:r>
            <a:r>
              <a:rPr lang="en-GB" sz="1400" dirty="0">
                <a:solidFill>
                  <a:srgbClr val="000000"/>
                </a:solidFill>
                <a:latin typeface="Arial Narrow"/>
                <a:cs typeface="Arial Narrow"/>
              </a:rPr>
              <a:t>          A2 1077       </a:t>
            </a:r>
            <a:r>
              <a:rPr lang="en-GB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21-June-2023</a:t>
            </a:r>
            <a:endParaRPr lang="en-GB" sz="1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1" grpId="0" animBg="1"/>
      <p:bldP spid="194572" grpId="0"/>
      <p:bldP spid="194573" grpId="0" animBg="1"/>
      <p:bldP spid="194574" grpId="0"/>
      <p:bldP spid="194575" grpId="0" animBg="1"/>
      <p:bldP spid="194576" grpId="0"/>
      <p:bldP spid="194577" grpId="0" animBg="1"/>
      <p:bldP spid="194578" grpId="0"/>
      <p:bldP spid="194579" grpId="0" animBg="1"/>
      <p:bldP spid="194580" grpId="0" animBg="1"/>
      <p:bldP spid="194581" grpId="0" animBg="1"/>
      <p:bldP spid="194582" grpId="0"/>
      <p:bldP spid="194583" grpId="0"/>
      <p:bldP spid="1945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684213" y="1557338"/>
            <a:ext cx="792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4213" y="1125538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–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027988" y="1125538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+ 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516688" y="1125538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0 </a:t>
            </a:r>
          </a:p>
        </p:txBody>
      </p:sp>
      <p:sp>
        <p:nvSpPr>
          <p:cNvPr id="209926" name="Line 6"/>
          <p:cNvSpPr>
            <a:spLocks noChangeShapeType="1"/>
          </p:cNvSpPr>
          <p:nvPr/>
        </p:nvSpPr>
        <p:spPr bwMode="auto">
          <a:xfrm>
            <a:off x="1547813" y="1557338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827088" y="501332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– 0.76 V </a:t>
            </a:r>
          </a:p>
        </p:txBody>
      </p:sp>
      <p:sp>
        <p:nvSpPr>
          <p:cNvPr id="209928" name="Text Box 8"/>
          <p:cNvSpPr txBox="1">
            <a:spLocks noChangeArrowheads="1"/>
          </p:cNvSpPr>
          <p:nvPr/>
        </p:nvSpPr>
        <p:spPr bwMode="auto">
          <a:xfrm>
            <a:off x="827088" y="1844675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–ve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9929" name="Text Box 9"/>
              <p:cNvSpPr txBox="1">
                <a:spLocks noChangeArrowheads="1"/>
              </p:cNvSpPr>
              <p:nvPr/>
            </p:nvSpPr>
            <p:spPr bwMode="auto">
              <a:xfrm>
                <a:off x="468313" y="5518150"/>
                <a:ext cx="280828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Zn</a:t>
                </a:r>
                <a:r>
                  <a:rPr lang="en-GB" sz="2000" b="1" baseline="30000" dirty="0">
                    <a:latin typeface="Tahoma" charset="0"/>
                  </a:rPr>
                  <a:t>2+</a:t>
                </a:r>
                <a:r>
                  <a:rPr lang="en-GB" sz="2000" b="1" dirty="0">
                    <a:latin typeface="Tahoma" charset="0"/>
                  </a:rPr>
                  <a:t> + 2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Zn</a:t>
                </a:r>
                <a:r>
                  <a:rPr lang="en-GB" sz="2400" b="1" dirty="0">
                    <a:latin typeface="Tahom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992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5518150"/>
                <a:ext cx="280828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386" b="-2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930" name="Line 10"/>
          <p:cNvSpPr>
            <a:spLocks noChangeShapeType="1"/>
          </p:cNvSpPr>
          <p:nvPr/>
        </p:nvSpPr>
        <p:spPr bwMode="auto">
          <a:xfrm>
            <a:off x="5508625" y="1557338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4714875" y="4076700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–</a:t>
            </a:r>
            <a:r>
              <a:rPr lang="en-GB" sz="1800" b="1"/>
              <a:t> </a:t>
            </a:r>
            <a:r>
              <a:rPr lang="en-GB" sz="2400" b="1">
                <a:latin typeface="Tahoma" charset="0"/>
              </a:rPr>
              <a:t>0.25 V </a:t>
            </a:r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4787900" y="1844675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+ve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9933" name="Text Box 13"/>
              <p:cNvSpPr txBox="1">
                <a:spLocks noChangeArrowheads="1"/>
              </p:cNvSpPr>
              <p:nvPr/>
            </p:nvSpPr>
            <p:spPr bwMode="auto">
              <a:xfrm>
                <a:off x="4356100" y="4581525"/>
                <a:ext cx="280828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Ni</a:t>
                </a:r>
                <a:r>
                  <a:rPr lang="en-GB" sz="2000" b="1" baseline="30000" dirty="0">
                    <a:latin typeface="Tahoma" charset="0"/>
                  </a:rPr>
                  <a:t>2+</a:t>
                </a:r>
                <a:r>
                  <a:rPr lang="en-GB" sz="2000" b="1" dirty="0">
                    <a:latin typeface="Tahoma" charset="0"/>
                  </a:rPr>
                  <a:t> + 2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Ni</a:t>
                </a:r>
                <a:r>
                  <a:rPr lang="en-GB" sz="2400" b="1" dirty="0">
                    <a:latin typeface="Tahom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993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56100" y="4581525"/>
                <a:ext cx="280828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391" b="-22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934" name="Line 14"/>
          <p:cNvSpPr>
            <a:spLocks noChangeShapeType="1"/>
          </p:cNvSpPr>
          <p:nvPr/>
        </p:nvSpPr>
        <p:spPr bwMode="auto">
          <a:xfrm flipH="1">
            <a:off x="900113" y="6094413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5" name="Line 15"/>
          <p:cNvSpPr>
            <a:spLocks noChangeShapeType="1"/>
          </p:cNvSpPr>
          <p:nvPr/>
        </p:nvSpPr>
        <p:spPr bwMode="auto">
          <a:xfrm flipV="1">
            <a:off x="4787900" y="5157788"/>
            <a:ext cx="1439863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6" name="Line 16"/>
          <p:cNvSpPr>
            <a:spLocks noChangeShapeType="1"/>
          </p:cNvSpPr>
          <p:nvPr/>
        </p:nvSpPr>
        <p:spPr bwMode="auto">
          <a:xfrm>
            <a:off x="1547813" y="3357563"/>
            <a:ext cx="396081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37" name="Text Box 17"/>
          <p:cNvSpPr txBox="1">
            <a:spLocks noChangeArrowheads="1"/>
          </p:cNvSpPr>
          <p:nvPr/>
        </p:nvSpPr>
        <p:spPr bwMode="auto">
          <a:xfrm>
            <a:off x="2771775" y="3429000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+ 0.51 V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209938" name="Text Box 18"/>
          <p:cNvSpPr txBox="1">
            <a:spLocks noChangeArrowheads="1"/>
          </p:cNvSpPr>
          <p:nvPr/>
        </p:nvSpPr>
        <p:spPr bwMode="auto">
          <a:xfrm>
            <a:off x="3348038" y="28527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e</a:t>
            </a:r>
            <a:r>
              <a:rPr lang="en-GB" sz="2400" b="1" baseline="30000">
                <a:solidFill>
                  <a:srgbClr val="FF0000"/>
                </a:solidFill>
                <a:latin typeface="Tahoma" charset="0"/>
              </a:rPr>
              <a:t>–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209939" name="Text Box 19"/>
          <p:cNvSpPr txBox="1">
            <a:spLocks noChangeArrowheads="1"/>
          </p:cNvSpPr>
          <p:nvPr/>
        </p:nvSpPr>
        <p:spPr bwMode="auto">
          <a:xfrm>
            <a:off x="3851920" y="5517232"/>
            <a:ext cx="453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rgbClr val="3333CC"/>
                </a:solidFill>
                <a:latin typeface="Tahoma" charset="0"/>
              </a:rPr>
              <a:t>Ni</a:t>
            </a:r>
            <a:r>
              <a:rPr lang="en-GB" sz="2400" b="1" baseline="30000" dirty="0">
                <a:solidFill>
                  <a:srgbClr val="3333CC"/>
                </a:solidFill>
                <a:latin typeface="Tahoma" charset="0"/>
              </a:rPr>
              <a:t>2+</a:t>
            </a:r>
            <a:r>
              <a:rPr lang="en-GB" sz="2400" b="1" dirty="0">
                <a:solidFill>
                  <a:srgbClr val="3333CC"/>
                </a:solidFill>
                <a:latin typeface="Tahoma" charset="0"/>
              </a:rPr>
              <a:t> + Zn  </a:t>
            </a:r>
            <a:r>
              <a:rPr lang="en-GB" sz="2400" b="1" dirty="0">
                <a:solidFill>
                  <a:srgbClr val="3333CC"/>
                </a:solidFill>
                <a:latin typeface="Times New Roman" charset="0"/>
                <a:sym typeface="Chemistry Serif" charset="0"/>
              </a:rPr>
              <a:t>→</a:t>
            </a:r>
            <a:r>
              <a:rPr lang="en-GB" sz="2400" b="1" dirty="0">
                <a:solidFill>
                  <a:srgbClr val="3333CC"/>
                </a:solidFill>
                <a:latin typeface="Tahoma" charset="0"/>
                <a:sym typeface="Chemistry Serif" charset="0"/>
              </a:rPr>
              <a:t>  Ni  +  Zn</a:t>
            </a:r>
            <a:r>
              <a:rPr lang="en-GB" sz="2400" b="1" baseline="30000" dirty="0">
                <a:solidFill>
                  <a:srgbClr val="3333CC"/>
                </a:solidFill>
                <a:latin typeface="Tahoma" charset="0"/>
                <a:sym typeface="Chemistry Serif" charset="0"/>
              </a:rPr>
              <a:t>2+</a:t>
            </a:r>
            <a:r>
              <a:rPr lang="en-GB" sz="2400" b="1" dirty="0">
                <a:solidFill>
                  <a:srgbClr val="3333CC"/>
                </a:solidFill>
                <a:latin typeface="Tahoma" charset="0"/>
              </a:rPr>
              <a:t> 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-33338"/>
            <a:ext cx="9144000" cy="5191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800" b="1" dirty="0">
                <a:latin typeface="Tahoma" charset="0"/>
              </a:rPr>
              <a:t>TASK 9 – Q1</a:t>
            </a:r>
            <a:endParaRPr lang="en-GB" sz="1600" dirty="0">
              <a:sym typeface="Chemistry SansSerif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987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E°(Ni</a:t>
            </a:r>
            <a:r>
              <a:rPr lang="en-GB" baseline="30000" dirty="0"/>
              <a:t>2+</a:t>
            </a:r>
            <a:r>
              <a:rPr lang="en-GB" dirty="0"/>
              <a:t>/Ni) &gt; E°(Zn</a:t>
            </a:r>
            <a:r>
              <a:rPr lang="en-GB" baseline="30000" dirty="0"/>
              <a:t>2+</a:t>
            </a:r>
            <a:r>
              <a:rPr lang="en-GB" dirty="0"/>
              <a:t>/Zn) and therefore Ni</a:t>
            </a:r>
            <a:r>
              <a:rPr lang="en-GB" baseline="30000" dirty="0"/>
              <a:t>2+</a:t>
            </a:r>
            <a:r>
              <a:rPr lang="en-GB" dirty="0"/>
              <a:t> gains electrons from Zn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 animBg="1"/>
      <p:bldP spid="209927" grpId="0"/>
      <p:bldP spid="209928" grpId="0" animBg="1"/>
      <p:bldP spid="209929" grpId="0"/>
      <p:bldP spid="209930" grpId="0" animBg="1"/>
      <p:bldP spid="209931" grpId="0"/>
      <p:bldP spid="209932" grpId="0" animBg="1"/>
      <p:bldP spid="209933" grpId="0"/>
      <p:bldP spid="209934" grpId="0" animBg="1"/>
      <p:bldP spid="209935" grpId="0" animBg="1"/>
      <p:bldP spid="209936" grpId="0" animBg="1"/>
      <p:bldP spid="209937" grpId="0"/>
      <p:bldP spid="209938" grpId="0"/>
      <p:bldP spid="209939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684213" y="1557338"/>
            <a:ext cx="792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8027988" y="1125538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+ 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684213" y="1052513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0 </a:t>
            </a:r>
          </a:p>
        </p:txBody>
      </p:sp>
      <p:sp>
        <p:nvSpPr>
          <p:cNvPr id="218118" name="Line 6"/>
          <p:cNvSpPr>
            <a:spLocks noChangeShapeType="1"/>
          </p:cNvSpPr>
          <p:nvPr/>
        </p:nvSpPr>
        <p:spPr bwMode="auto">
          <a:xfrm>
            <a:off x="1547813" y="1557338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827088" y="501332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+ 0.34 V 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827088" y="1844675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–ve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121" name="Text Box 9"/>
              <p:cNvSpPr txBox="1">
                <a:spLocks noChangeArrowheads="1"/>
              </p:cNvSpPr>
              <p:nvPr/>
            </p:nvSpPr>
            <p:spPr bwMode="auto">
              <a:xfrm>
                <a:off x="468313" y="5518150"/>
                <a:ext cx="280828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Cu</a:t>
                </a:r>
                <a:r>
                  <a:rPr lang="en-GB" sz="2000" b="1" baseline="30000" dirty="0">
                    <a:latin typeface="Tahoma" charset="0"/>
                  </a:rPr>
                  <a:t>2+</a:t>
                </a:r>
                <a:r>
                  <a:rPr lang="en-GB" sz="2000" b="1" dirty="0">
                    <a:latin typeface="Tahoma" charset="0"/>
                  </a:rPr>
                  <a:t> + 2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Cu</a:t>
                </a:r>
                <a:r>
                  <a:rPr lang="en-GB" sz="2400" b="1" dirty="0">
                    <a:latin typeface="Tahom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81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5518150"/>
                <a:ext cx="280828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386" b="-2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122" name="Line 10"/>
          <p:cNvSpPr>
            <a:spLocks noChangeShapeType="1"/>
          </p:cNvSpPr>
          <p:nvPr/>
        </p:nvSpPr>
        <p:spPr bwMode="auto">
          <a:xfrm>
            <a:off x="7488238" y="1557338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6694488" y="407670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+ 0.80 V </a:t>
            </a:r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6767513" y="1844675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+ve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125" name="Text Box 13"/>
              <p:cNvSpPr txBox="1">
                <a:spLocks noChangeArrowheads="1"/>
              </p:cNvSpPr>
              <p:nvPr/>
            </p:nvSpPr>
            <p:spPr bwMode="auto">
              <a:xfrm>
                <a:off x="6335713" y="4581525"/>
                <a:ext cx="28082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Ag</a:t>
                </a:r>
                <a:r>
                  <a:rPr lang="en-GB" sz="2000" b="1" baseline="30000" dirty="0">
                    <a:latin typeface="Tahoma" charset="0"/>
                  </a:rPr>
                  <a:t>+</a:t>
                </a:r>
                <a:r>
                  <a:rPr lang="en-GB" sz="2000" b="1" dirty="0">
                    <a:latin typeface="Tahoma" charset="0"/>
                  </a:rPr>
                  <a:t> +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 Ag</a:t>
                </a:r>
                <a:endParaRPr lang="en-GB" sz="24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21812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5713" y="4581525"/>
                <a:ext cx="280828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169" t="-7692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126" name="Line 14"/>
          <p:cNvSpPr>
            <a:spLocks noChangeShapeType="1"/>
          </p:cNvSpPr>
          <p:nvPr/>
        </p:nvSpPr>
        <p:spPr bwMode="auto">
          <a:xfrm flipH="1">
            <a:off x="900113" y="6094413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27" name="Line 15"/>
          <p:cNvSpPr>
            <a:spLocks noChangeShapeType="1"/>
          </p:cNvSpPr>
          <p:nvPr/>
        </p:nvSpPr>
        <p:spPr bwMode="auto">
          <a:xfrm flipV="1">
            <a:off x="6767513" y="5157788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28" name="Line 16"/>
          <p:cNvSpPr>
            <a:spLocks noChangeShapeType="1"/>
          </p:cNvSpPr>
          <p:nvPr/>
        </p:nvSpPr>
        <p:spPr bwMode="auto">
          <a:xfrm>
            <a:off x="1547813" y="3357563"/>
            <a:ext cx="590391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29" name="Text Box 17"/>
          <p:cNvSpPr txBox="1">
            <a:spLocks noChangeArrowheads="1"/>
          </p:cNvSpPr>
          <p:nvPr/>
        </p:nvSpPr>
        <p:spPr bwMode="auto">
          <a:xfrm>
            <a:off x="3563938" y="342900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+ 0.46 V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218130" name="Text Box 18"/>
          <p:cNvSpPr txBox="1">
            <a:spLocks noChangeArrowheads="1"/>
          </p:cNvSpPr>
          <p:nvPr/>
        </p:nvSpPr>
        <p:spPr bwMode="auto">
          <a:xfrm>
            <a:off x="4140200" y="28527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e</a:t>
            </a:r>
            <a:r>
              <a:rPr lang="en-GB" sz="2400" b="1" baseline="30000">
                <a:solidFill>
                  <a:srgbClr val="FF0000"/>
                </a:solidFill>
                <a:latin typeface="Tahoma" charset="0"/>
              </a:rPr>
              <a:t>–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218131" name="Text Box 19"/>
          <p:cNvSpPr txBox="1">
            <a:spLocks noChangeArrowheads="1"/>
          </p:cNvSpPr>
          <p:nvPr/>
        </p:nvSpPr>
        <p:spPr bwMode="auto">
          <a:xfrm>
            <a:off x="3851920" y="5589240"/>
            <a:ext cx="453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rgbClr val="3333CC"/>
                </a:solidFill>
                <a:latin typeface="Tahoma" charset="0"/>
              </a:rPr>
              <a:t>2 Ag</a:t>
            </a:r>
            <a:r>
              <a:rPr lang="en-GB" sz="2400" b="1" baseline="30000" dirty="0">
                <a:solidFill>
                  <a:srgbClr val="3333CC"/>
                </a:solidFill>
                <a:latin typeface="Tahoma" charset="0"/>
              </a:rPr>
              <a:t>+</a:t>
            </a:r>
            <a:r>
              <a:rPr lang="en-GB" sz="2400" b="1" dirty="0">
                <a:solidFill>
                  <a:srgbClr val="3333CC"/>
                </a:solidFill>
                <a:latin typeface="Tahoma" charset="0"/>
              </a:rPr>
              <a:t> + Cu  </a:t>
            </a:r>
            <a:r>
              <a:rPr lang="en-GB" sz="2400" b="1" dirty="0">
                <a:solidFill>
                  <a:srgbClr val="3333CC"/>
                </a:solidFill>
                <a:latin typeface="Times New Roman" charset="0"/>
                <a:sym typeface="Chemistry Serif" charset="0"/>
              </a:rPr>
              <a:t>→</a:t>
            </a:r>
            <a:r>
              <a:rPr lang="en-GB" sz="2400" b="1" dirty="0">
                <a:solidFill>
                  <a:srgbClr val="3333CC"/>
                </a:solidFill>
                <a:latin typeface="Tahoma" charset="0"/>
                <a:sym typeface="Chemistry Serif" charset="0"/>
              </a:rPr>
              <a:t>  2 Ag +  Cu</a:t>
            </a:r>
            <a:r>
              <a:rPr lang="en-GB" sz="2400" b="1" baseline="30000" dirty="0">
                <a:solidFill>
                  <a:srgbClr val="3333CC"/>
                </a:solidFill>
                <a:latin typeface="Tahoma" charset="0"/>
                <a:sym typeface="Chemistry Serif" charset="0"/>
              </a:rPr>
              <a:t>2+</a:t>
            </a:r>
            <a:r>
              <a:rPr lang="en-GB" sz="2400" b="1" dirty="0">
                <a:solidFill>
                  <a:srgbClr val="3333CC"/>
                </a:solidFill>
                <a:latin typeface="Tahoma" charset="0"/>
              </a:rPr>
              <a:t> </a:t>
            </a:r>
          </a:p>
        </p:txBody>
      </p:sp>
      <p:sp>
        <p:nvSpPr>
          <p:cNvPr id="38931" name="Rectangle 20"/>
          <p:cNvSpPr>
            <a:spLocks noChangeArrowheads="1"/>
          </p:cNvSpPr>
          <p:nvPr/>
        </p:nvSpPr>
        <p:spPr bwMode="auto">
          <a:xfrm>
            <a:off x="0" y="-33338"/>
            <a:ext cx="9144000" cy="5191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800" b="1" dirty="0">
                <a:latin typeface="Tahoma" charset="0"/>
              </a:rPr>
              <a:t>TASK 9 – Q2</a:t>
            </a:r>
            <a:endParaRPr lang="en-GB" sz="1600" dirty="0">
              <a:sym typeface="Chemistry SansSerif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790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E°(Ag</a:t>
            </a:r>
            <a:r>
              <a:rPr lang="en-GB" baseline="30000" dirty="0"/>
              <a:t>+</a:t>
            </a:r>
            <a:r>
              <a:rPr lang="en-GB" dirty="0"/>
              <a:t>/Ag) &gt; E°(Cu</a:t>
            </a:r>
            <a:r>
              <a:rPr lang="en-GB" baseline="30000" dirty="0"/>
              <a:t>2+</a:t>
            </a:r>
            <a:r>
              <a:rPr lang="en-GB" dirty="0"/>
              <a:t>/Cu) and therefore Ag</a:t>
            </a:r>
            <a:r>
              <a:rPr lang="en-GB" baseline="30000" dirty="0"/>
              <a:t>+</a:t>
            </a:r>
            <a:r>
              <a:rPr lang="en-GB" dirty="0"/>
              <a:t> gains electrons from Cu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8" grpId="0" animBg="1"/>
      <p:bldP spid="218119" grpId="0"/>
      <p:bldP spid="218120" grpId="0" animBg="1"/>
      <p:bldP spid="218121" grpId="0"/>
      <p:bldP spid="218122" grpId="0" animBg="1"/>
      <p:bldP spid="218123" grpId="0"/>
      <p:bldP spid="218124" grpId="0" animBg="1"/>
      <p:bldP spid="218125" grpId="0"/>
      <p:bldP spid="218126" grpId="0" animBg="1"/>
      <p:bldP spid="218127" grpId="0" animBg="1"/>
      <p:bldP spid="218128" grpId="0" animBg="1"/>
      <p:bldP spid="218129" grpId="0"/>
      <p:bldP spid="218130" grpId="0"/>
      <p:bldP spid="218131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683494" y="1339825"/>
            <a:ext cx="792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3131" y="835000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0 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4931644" y="1339825"/>
            <a:ext cx="0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210919" y="2131987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+ 1.36 V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2" name="Text Box 7"/>
              <p:cNvSpPr txBox="1">
                <a:spLocks noChangeArrowheads="1"/>
              </p:cNvSpPr>
              <p:nvPr/>
            </p:nvSpPr>
            <p:spPr bwMode="auto">
              <a:xfrm>
                <a:off x="4571281" y="4076675"/>
                <a:ext cx="50768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1800" b="1" dirty="0">
                    <a:latin typeface="Tahoma" charset="0"/>
                  </a:rPr>
                  <a:t>MnO</a:t>
                </a:r>
                <a:r>
                  <a:rPr lang="en-GB" sz="1800" b="1" baseline="-25000" dirty="0">
                    <a:latin typeface="Tahoma" charset="0"/>
                  </a:rPr>
                  <a:t>4</a:t>
                </a:r>
                <a:r>
                  <a:rPr lang="en-GB" sz="1800" b="1" baseline="30000" dirty="0">
                    <a:latin typeface="Tahoma" charset="0"/>
                  </a:rPr>
                  <a:t>-</a:t>
                </a:r>
                <a:r>
                  <a:rPr lang="en-GB" sz="1800" b="1" dirty="0">
                    <a:latin typeface="Tahoma" charset="0"/>
                  </a:rPr>
                  <a:t> + 8 H</a:t>
                </a:r>
                <a:r>
                  <a:rPr lang="en-GB" sz="1800" b="1" baseline="30000" dirty="0">
                    <a:latin typeface="Tahoma" charset="0"/>
                  </a:rPr>
                  <a:t>+</a:t>
                </a:r>
                <a:r>
                  <a:rPr lang="en-GB" sz="1800" b="1" dirty="0">
                    <a:latin typeface="Tahoma" charset="0"/>
                  </a:rPr>
                  <a:t> + 5 e</a:t>
                </a:r>
                <a:r>
                  <a:rPr lang="en-GB" sz="1800" b="1" baseline="30000" dirty="0">
                    <a:latin typeface="Tahoma" charset="0"/>
                  </a:rPr>
                  <a:t>-</a:t>
                </a:r>
                <a:r>
                  <a:rPr lang="en-GB" sz="18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18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1800" b="1" dirty="0">
                    <a:latin typeface="Tahoma" charset="0"/>
                    <a:sym typeface="Chemistry Serif" charset="0"/>
                  </a:rPr>
                  <a:t>  Mn</a:t>
                </a:r>
                <a:r>
                  <a:rPr lang="en-GB" sz="1800" b="1" baseline="30000" dirty="0">
                    <a:latin typeface="Tahoma" charset="0"/>
                    <a:sym typeface="Chemistry Serif" charset="0"/>
                  </a:rPr>
                  <a:t>2+</a:t>
                </a:r>
                <a:r>
                  <a:rPr lang="en-GB" sz="1800" b="1" dirty="0">
                    <a:latin typeface="Tahoma" charset="0"/>
                    <a:sym typeface="Chemistry Serif" charset="0"/>
                  </a:rPr>
                  <a:t> + 4 H</a:t>
                </a:r>
                <a:r>
                  <a:rPr lang="en-GB" sz="1800" b="1" baseline="-25000" dirty="0">
                    <a:latin typeface="Tahoma" charset="0"/>
                    <a:sym typeface="Chemistry Serif" charset="0"/>
                  </a:rPr>
                  <a:t>2</a:t>
                </a:r>
                <a:r>
                  <a:rPr lang="en-GB" sz="1800" b="1" dirty="0">
                    <a:latin typeface="Tahoma" charset="0"/>
                    <a:sym typeface="Chemistry Serif" charset="0"/>
                  </a:rPr>
                  <a:t>O</a:t>
                </a:r>
                <a:endParaRPr lang="en-GB" sz="20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39942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281" y="4076675"/>
                <a:ext cx="5076825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080" t="-8333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3" name="Line 8"/>
          <p:cNvSpPr>
            <a:spLocks noChangeShapeType="1"/>
          </p:cNvSpPr>
          <p:nvPr/>
        </p:nvSpPr>
        <p:spPr bwMode="auto">
          <a:xfrm flipH="1">
            <a:off x="7451006" y="1339825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6693769" y="3570262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  <a:cs typeface="Tahoma" charset="0"/>
              </a:rPr>
              <a:t>+ 1.51</a:t>
            </a:r>
            <a:r>
              <a:rPr lang="en-GB" sz="2400" b="1">
                <a:latin typeface="Tahoma" charset="0"/>
              </a:rPr>
              <a:t> V </a:t>
            </a:r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3995019" y="2563787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000" b="1">
                <a:solidFill>
                  <a:srgbClr val="FF0000"/>
                </a:solidFill>
                <a:latin typeface="Tahoma" charset="0"/>
              </a:rPr>
              <a:t>Cl</a:t>
            </a:r>
            <a:r>
              <a:rPr lang="en-GB" sz="2000" b="1" baseline="-25000">
                <a:solidFill>
                  <a:srgbClr val="FF0000"/>
                </a:solidFill>
                <a:latin typeface="Tahoma" charset="0"/>
              </a:rPr>
              <a:t>2</a:t>
            </a:r>
            <a:r>
              <a:rPr lang="en-GB" sz="2000" b="1">
                <a:solidFill>
                  <a:srgbClr val="FF0000"/>
                </a:solidFill>
                <a:latin typeface="Tahoma" charset="0"/>
              </a:rPr>
              <a:t> + 2 e</a:t>
            </a:r>
            <a:r>
              <a:rPr lang="en-GB" sz="2000" b="1" baseline="30000">
                <a:solidFill>
                  <a:srgbClr val="FF0000"/>
                </a:solidFill>
                <a:latin typeface="Tahoma" charset="0"/>
              </a:rPr>
              <a:t>-</a:t>
            </a:r>
            <a:r>
              <a:rPr lang="en-GB" sz="2000" b="1">
                <a:solidFill>
                  <a:srgbClr val="FF0000"/>
                </a:solidFill>
                <a:latin typeface="Tahoma" charset="0"/>
              </a:rPr>
              <a:t> </a:t>
            </a:r>
            <a:r>
              <a:rPr lang="en-GB" sz="2000" b="1">
                <a:solidFill>
                  <a:srgbClr val="FF0000"/>
                </a:solidFill>
                <a:latin typeface="Tahoma" charset="0"/>
                <a:sym typeface="Chemistry Serif" charset="0"/>
              </a:rPr>
              <a:t>  2 Cl</a:t>
            </a:r>
            <a:r>
              <a:rPr lang="en-GB" sz="2000" b="1" baseline="30000">
                <a:solidFill>
                  <a:srgbClr val="FF0000"/>
                </a:solidFill>
                <a:latin typeface="Tahoma" charset="0"/>
                <a:sym typeface="Chemistry Serif" charset="0"/>
              </a:rPr>
              <a:t>-</a:t>
            </a:r>
            <a:endParaRPr lang="en-GB" sz="2400" b="1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39946" name="Line 12"/>
          <p:cNvSpPr>
            <a:spLocks noChangeShapeType="1"/>
          </p:cNvSpPr>
          <p:nvPr/>
        </p:nvSpPr>
        <p:spPr bwMode="auto">
          <a:xfrm flipH="1">
            <a:off x="4355381" y="3068612"/>
            <a:ext cx="14398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3"/>
          <p:cNvSpPr>
            <a:spLocks noChangeShapeType="1"/>
          </p:cNvSpPr>
          <p:nvPr/>
        </p:nvSpPr>
        <p:spPr bwMode="auto">
          <a:xfrm flipV="1">
            <a:off x="6766794" y="4651350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Rectangle 17"/>
          <p:cNvSpPr>
            <a:spLocks noChangeArrowheads="1"/>
          </p:cNvSpPr>
          <p:nvPr/>
        </p:nvSpPr>
        <p:spPr bwMode="auto">
          <a:xfrm>
            <a:off x="0" y="-33338"/>
            <a:ext cx="9144000" cy="5191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800" b="1" dirty="0">
                <a:latin typeface="Tahoma" charset="0"/>
              </a:rPr>
              <a:t>TASK 9 – Q3</a:t>
            </a:r>
            <a:endParaRPr lang="en-GB" sz="1600" dirty="0">
              <a:sym typeface="Chemistry SansSerif" charset="0"/>
            </a:endParaRPr>
          </a:p>
        </p:txBody>
      </p:sp>
      <p:sp>
        <p:nvSpPr>
          <p:cNvPr id="39949" name="Text Box 18"/>
          <p:cNvSpPr txBox="1">
            <a:spLocks noChangeArrowheads="1"/>
          </p:cNvSpPr>
          <p:nvPr/>
        </p:nvSpPr>
        <p:spPr bwMode="auto">
          <a:xfrm>
            <a:off x="8459069" y="763562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+ </a:t>
            </a:r>
          </a:p>
        </p:txBody>
      </p:sp>
      <p:sp>
        <p:nvSpPr>
          <p:cNvPr id="39950" name="Line 21"/>
          <p:cNvSpPr>
            <a:spLocks noChangeShapeType="1"/>
          </p:cNvSpPr>
          <p:nvPr/>
        </p:nvSpPr>
        <p:spPr bwMode="auto">
          <a:xfrm flipH="1">
            <a:off x="3923581" y="133982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Text Box 22"/>
          <p:cNvSpPr txBox="1">
            <a:spLocks noChangeArrowheads="1"/>
          </p:cNvSpPr>
          <p:nvPr/>
        </p:nvSpPr>
        <p:spPr bwMode="auto">
          <a:xfrm>
            <a:off x="3131419" y="472437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  <a:cs typeface="Tahoma" charset="0"/>
              </a:rPr>
              <a:t>+ 1.33</a:t>
            </a:r>
            <a:r>
              <a:rPr lang="en-GB" sz="2400" b="1">
                <a:latin typeface="Tahoma" charset="0"/>
              </a:rPr>
              <a:t> V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52" name="Text Box 24"/>
              <p:cNvSpPr txBox="1">
                <a:spLocks noChangeArrowheads="1"/>
              </p:cNvSpPr>
              <p:nvPr/>
            </p:nvSpPr>
            <p:spPr bwMode="auto">
              <a:xfrm>
                <a:off x="1475656" y="5229200"/>
                <a:ext cx="50768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1800" b="1" dirty="0">
                    <a:latin typeface="Tahoma" charset="0"/>
                  </a:rPr>
                  <a:t>Cr</a:t>
                </a:r>
                <a:r>
                  <a:rPr lang="en-GB" sz="1800" b="1" baseline="-25000" dirty="0">
                    <a:latin typeface="Tahoma" charset="0"/>
                  </a:rPr>
                  <a:t>2</a:t>
                </a:r>
                <a:r>
                  <a:rPr lang="en-GB" sz="1800" b="1" dirty="0">
                    <a:latin typeface="Tahoma" charset="0"/>
                  </a:rPr>
                  <a:t>O</a:t>
                </a:r>
                <a:r>
                  <a:rPr lang="en-GB" sz="1800" b="1" baseline="-25000" dirty="0">
                    <a:latin typeface="Tahoma" charset="0"/>
                  </a:rPr>
                  <a:t>7</a:t>
                </a:r>
                <a:r>
                  <a:rPr lang="en-GB" sz="1800" b="1" baseline="30000" dirty="0">
                    <a:latin typeface="Tahoma" charset="0"/>
                  </a:rPr>
                  <a:t>2-</a:t>
                </a:r>
                <a:r>
                  <a:rPr lang="en-GB" sz="1800" b="1" dirty="0">
                    <a:latin typeface="Tahoma" charset="0"/>
                  </a:rPr>
                  <a:t> + 14 H</a:t>
                </a:r>
                <a:r>
                  <a:rPr lang="en-GB" sz="1800" b="1" baseline="30000" dirty="0">
                    <a:latin typeface="Tahoma" charset="0"/>
                  </a:rPr>
                  <a:t>+</a:t>
                </a:r>
                <a:r>
                  <a:rPr lang="en-GB" sz="1800" b="1" dirty="0">
                    <a:latin typeface="Tahoma" charset="0"/>
                  </a:rPr>
                  <a:t> + 6 e</a:t>
                </a:r>
                <a:r>
                  <a:rPr lang="en-GB" sz="1800" b="1" baseline="30000" dirty="0">
                    <a:latin typeface="Tahoma" charset="0"/>
                  </a:rPr>
                  <a:t>-</a:t>
                </a:r>
                <a:r>
                  <a:rPr lang="en-GB" sz="18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18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1800" b="1" dirty="0">
                    <a:latin typeface="Tahoma" charset="0"/>
                    <a:sym typeface="Chemistry Serif" charset="0"/>
                  </a:rPr>
                  <a:t>  2 Cr</a:t>
                </a:r>
                <a:r>
                  <a:rPr lang="en-GB" sz="1800" b="1" baseline="30000" dirty="0">
                    <a:latin typeface="Tahoma" charset="0"/>
                    <a:sym typeface="Chemistry Serif" charset="0"/>
                  </a:rPr>
                  <a:t>3+</a:t>
                </a:r>
                <a:r>
                  <a:rPr lang="en-GB" sz="1800" b="1" dirty="0">
                    <a:latin typeface="Tahoma" charset="0"/>
                    <a:sym typeface="Chemistry Serif" charset="0"/>
                  </a:rPr>
                  <a:t> + 7 H</a:t>
                </a:r>
                <a:r>
                  <a:rPr lang="en-GB" sz="1800" b="1" baseline="-25000" dirty="0">
                    <a:latin typeface="Tahoma" charset="0"/>
                    <a:sym typeface="Chemistry Serif" charset="0"/>
                  </a:rPr>
                  <a:t>2</a:t>
                </a:r>
                <a:r>
                  <a:rPr lang="en-GB" sz="1800" b="1" dirty="0">
                    <a:latin typeface="Tahoma" charset="0"/>
                    <a:sym typeface="Chemistry Serif" charset="0"/>
                  </a:rPr>
                  <a:t>O</a:t>
                </a:r>
                <a:endParaRPr lang="en-GB" sz="20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39952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5229200"/>
                <a:ext cx="507682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960" t="-8333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53" name="Line 25"/>
          <p:cNvSpPr>
            <a:spLocks noChangeShapeType="1"/>
          </p:cNvSpPr>
          <p:nvPr/>
        </p:nvSpPr>
        <p:spPr bwMode="auto">
          <a:xfrm flipH="1">
            <a:off x="1186731" y="1339825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4" name="Text Box 26"/>
          <p:cNvSpPr txBox="1">
            <a:spLocks noChangeArrowheads="1"/>
          </p:cNvSpPr>
          <p:nvPr/>
        </p:nvSpPr>
        <p:spPr bwMode="auto">
          <a:xfrm>
            <a:off x="429494" y="3570262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  <a:cs typeface="Tahoma" charset="0"/>
              </a:rPr>
              <a:t>+ 0.77</a:t>
            </a:r>
            <a:r>
              <a:rPr lang="en-GB" sz="2400" b="1">
                <a:latin typeface="Tahoma" charset="0"/>
              </a:rPr>
              <a:t> V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55" name="Text Box 27"/>
              <p:cNvSpPr txBox="1">
                <a:spLocks noChangeArrowheads="1"/>
              </p:cNvSpPr>
              <p:nvPr/>
            </p:nvSpPr>
            <p:spPr bwMode="auto">
              <a:xfrm>
                <a:off x="178669" y="4076675"/>
                <a:ext cx="28082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Fe</a:t>
                </a:r>
                <a:r>
                  <a:rPr lang="en-GB" sz="2000" b="1" baseline="30000" dirty="0">
                    <a:latin typeface="Tahoma" charset="0"/>
                  </a:rPr>
                  <a:t>3+</a:t>
                </a:r>
                <a:r>
                  <a:rPr lang="en-GB" sz="2000" b="1" dirty="0">
                    <a:latin typeface="Tahoma" charset="0"/>
                  </a:rPr>
                  <a:t> +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 Fe</a:t>
                </a:r>
                <a:r>
                  <a:rPr lang="en-GB" sz="2000" b="1" baseline="30000" dirty="0">
                    <a:latin typeface="Tahoma" charset="0"/>
                    <a:sym typeface="Chemistry Serif" charset="0"/>
                  </a:rPr>
                  <a:t>2+</a:t>
                </a:r>
                <a:endParaRPr lang="en-GB" sz="24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39955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669" y="4076675"/>
                <a:ext cx="2808287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169" t="-7692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56" name="Text Box 28"/>
          <p:cNvSpPr txBox="1">
            <a:spLocks noChangeArrowheads="1"/>
          </p:cNvSpPr>
          <p:nvPr/>
        </p:nvSpPr>
        <p:spPr bwMode="auto">
          <a:xfrm>
            <a:off x="7019206" y="47974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800080"/>
                </a:solidFill>
                <a:latin typeface="Tahoma" charset="0"/>
              </a:rPr>
              <a:t>YES</a:t>
            </a:r>
          </a:p>
        </p:txBody>
      </p:sp>
      <p:sp>
        <p:nvSpPr>
          <p:cNvPr id="39957" name="Text Box 29"/>
          <p:cNvSpPr txBox="1">
            <a:spLocks noChangeArrowheads="1"/>
          </p:cNvSpPr>
          <p:nvPr/>
        </p:nvSpPr>
        <p:spPr bwMode="auto">
          <a:xfrm>
            <a:off x="3634656" y="5516537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800080"/>
                </a:solidFill>
                <a:latin typeface="Tahoma" charset="0"/>
              </a:rPr>
              <a:t>NO</a:t>
            </a:r>
          </a:p>
        </p:txBody>
      </p:sp>
      <p:sp>
        <p:nvSpPr>
          <p:cNvPr id="39958" name="Text Box 30"/>
          <p:cNvSpPr txBox="1">
            <a:spLocks noChangeArrowheads="1"/>
          </p:cNvSpPr>
          <p:nvPr/>
        </p:nvSpPr>
        <p:spPr bwMode="auto">
          <a:xfrm>
            <a:off x="826369" y="4437037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800080"/>
                </a:solidFill>
                <a:latin typeface="Tahoma" charset="0"/>
              </a:rPr>
              <a:t>NO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MnO</a:t>
            </a:r>
            <a:r>
              <a:rPr lang="en-GB" baseline="-25000" dirty="0"/>
              <a:t>4</a:t>
            </a:r>
            <a:r>
              <a:rPr lang="en-GB" baseline="30000" dirty="0"/>
              <a:t>–</a:t>
            </a:r>
            <a:r>
              <a:rPr lang="en-GB" baseline="-25000" dirty="0"/>
              <a:t> </a:t>
            </a:r>
            <a:r>
              <a:rPr lang="en-GB" dirty="0"/>
              <a:t>will oxidise </a:t>
            </a:r>
            <a:r>
              <a:rPr lang="en-GB" dirty="0" err="1"/>
              <a:t>Cl</a:t>
            </a:r>
            <a:r>
              <a:rPr lang="en-GB" baseline="30000" dirty="0"/>
              <a:t>–</a:t>
            </a:r>
            <a:r>
              <a:rPr lang="en-GB" baseline="-25000" dirty="0"/>
              <a:t> </a:t>
            </a:r>
            <a:r>
              <a:rPr lang="en-GB" dirty="0"/>
              <a:t>to form Cl</a:t>
            </a:r>
            <a:r>
              <a:rPr lang="en-GB" baseline="-25000" dirty="0"/>
              <a:t>2</a:t>
            </a:r>
            <a:r>
              <a:rPr lang="en-GB" dirty="0"/>
              <a:t> as E°(MnO</a:t>
            </a:r>
            <a:r>
              <a:rPr lang="en-GB" baseline="-25000" dirty="0"/>
              <a:t>4</a:t>
            </a:r>
            <a:r>
              <a:rPr lang="en-GB" baseline="30000" dirty="0"/>
              <a:t>–</a:t>
            </a:r>
            <a:r>
              <a:rPr lang="en-GB" dirty="0"/>
              <a:t>/Mn</a:t>
            </a:r>
            <a:r>
              <a:rPr lang="en-GB" baseline="30000" dirty="0"/>
              <a:t>2+</a:t>
            </a:r>
            <a:r>
              <a:rPr lang="en-GB" dirty="0"/>
              <a:t>) &gt; E°(Cl</a:t>
            </a:r>
            <a:r>
              <a:rPr lang="en-GB" baseline="-25000" dirty="0"/>
              <a:t>2</a:t>
            </a:r>
            <a:r>
              <a:rPr lang="en-GB" dirty="0"/>
              <a:t>/ </a:t>
            </a:r>
            <a:r>
              <a:rPr lang="en-GB" dirty="0" err="1"/>
              <a:t>Cl</a:t>
            </a:r>
            <a:r>
              <a:rPr lang="en-GB" baseline="30000" dirty="0"/>
              <a:t>–</a:t>
            </a:r>
            <a:r>
              <a:rPr lang="en-GB" dirty="0"/>
              <a:t>) and therefore MnO</a:t>
            </a:r>
            <a:r>
              <a:rPr lang="en-GB" baseline="-25000" dirty="0"/>
              <a:t>4</a:t>
            </a:r>
            <a:r>
              <a:rPr lang="en-GB" baseline="30000" dirty="0"/>
              <a:t>–</a:t>
            </a:r>
            <a:r>
              <a:rPr lang="en-GB" dirty="0"/>
              <a:t> gains electrons from </a:t>
            </a:r>
            <a:r>
              <a:rPr lang="en-GB" dirty="0" err="1"/>
              <a:t>Cl</a:t>
            </a:r>
            <a:r>
              <a:rPr lang="en-GB" baseline="30000" dirty="0"/>
              <a:t>–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684213" y="1700213"/>
            <a:ext cx="792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331913" y="1268413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0 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547813" y="1700213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27088" y="515620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   0.00 V 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27088" y="1987550"/>
            <a:ext cx="1657350" cy="584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 dirty="0">
                <a:latin typeface="Tahoma" charset="0"/>
              </a:rPr>
              <a:t>–</a:t>
            </a:r>
            <a:r>
              <a:rPr lang="en-GB" sz="1600" b="1" dirty="0" err="1">
                <a:latin typeface="Tahoma" charset="0"/>
              </a:rPr>
              <a:t>ve</a:t>
            </a:r>
            <a:r>
              <a:rPr lang="en-GB" sz="1600" b="1" dirty="0">
                <a:latin typeface="Tahoma" charset="0"/>
              </a:rPr>
              <a:t> electrode</a:t>
            </a:r>
          </a:p>
          <a:p>
            <a:r>
              <a:rPr lang="en-GB" sz="1600" b="1">
                <a:latin typeface="Tahoma" charset="0"/>
              </a:rPr>
              <a:t>)anode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7488238" y="1700213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694488" y="421957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  <a:cs typeface="Tahoma" charset="0"/>
              </a:rPr>
              <a:t>+ 1.09</a:t>
            </a:r>
            <a:r>
              <a:rPr lang="en-GB" sz="2400" b="1">
                <a:latin typeface="Tahoma" charset="0"/>
              </a:rPr>
              <a:t> V 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767513" y="1987550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 dirty="0">
                <a:latin typeface="Tahoma" charset="0"/>
              </a:rPr>
              <a:t>+</a:t>
            </a:r>
            <a:r>
              <a:rPr lang="en-GB" sz="1600" b="1" dirty="0" err="1">
                <a:latin typeface="Tahoma" charset="0"/>
              </a:rPr>
              <a:t>ve</a:t>
            </a:r>
            <a:r>
              <a:rPr lang="en-GB" sz="1600" b="1" dirty="0">
                <a:latin typeface="Tahoma" charset="0"/>
              </a:rPr>
              <a:t> electrode</a:t>
            </a:r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 flipH="1">
            <a:off x="900113" y="6237288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 flipV="1">
            <a:off x="6767513" y="5300663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1547813" y="3500438"/>
            <a:ext cx="590391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Text Box 14"/>
          <p:cNvSpPr txBox="1">
            <a:spLocks noChangeArrowheads="1"/>
          </p:cNvSpPr>
          <p:nvPr/>
        </p:nvSpPr>
        <p:spPr bwMode="auto">
          <a:xfrm>
            <a:off x="3563938" y="357187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+ 1.09 V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43022" name="Text Box 15"/>
          <p:cNvSpPr txBox="1">
            <a:spLocks noChangeArrowheads="1"/>
          </p:cNvSpPr>
          <p:nvPr/>
        </p:nvSpPr>
        <p:spPr bwMode="auto">
          <a:xfrm>
            <a:off x="4140200" y="299561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e</a:t>
            </a:r>
            <a:r>
              <a:rPr lang="en-GB" sz="2400" b="1" baseline="30000">
                <a:solidFill>
                  <a:srgbClr val="FF0000"/>
                </a:solidFill>
                <a:latin typeface="Tahoma" charset="0"/>
              </a:rPr>
              <a:t>–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43023" name="Rectangle 16"/>
          <p:cNvSpPr>
            <a:spLocks noChangeArrowheads="1"/>
          </p:cNvSpPr>
          <p:nvPr/>
        </p:nvSpPr>
        <p:spPr bwMode="auto">
          <a:xfrm>
            <a:off x="0" y="-33338"/>
            <a:ext cx="9144000" cy="5191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800" b="1" dirty="0">
                <a:latin typeface="Tahoma" charset="0"/>
              </a:rPr>
              <a:t>TASK 9 – Q4a</a:t>
            </a:r>
            <a:endParaRPr lang="en-GB" sz="1600" dirty="0">
              <a:sym typeface="Chemistry SansSerif" charset="0"/>
            </a:endParaRPr>
          </a:p>
        </p:txBody>
      </p:sp>
      <p:sp>
        <p:nvSpPr>
          <p:cNvPr id="43024" name="Text Box 17"/>
          <p:cNvSpPr txBox="1">
            <a:spLocks noChangeArrowheads="1"/>
          </p:cNvSpPr>
          <p:nvPr/>
        </p:nvSpPr>
        <p:spPr bwMode="auto">
          <a:xfrm>
            <a:off x="8101013" y="1196975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+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25" name="Text Box 19"/>
              <p:cNvSpPr txBox="1">
                <a:spLocks noChangeArrowheads="1"/>
              </p:cNvSpPr>
              <p:nvPr/>
            </p:nvSpPr>
            <p:spPr bwMode="auto">
              <a:xfrm>
                <a:off x="6335713" y="4724400"/>
                <a:ext cx="28082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Br</a:t>
                </a:r>
                <a:r>
                  <a:rPr lang="en-GB" sz="2000" b="1" baseline="-25000" dirty="0">
                    <a:latin typeface="Tahoma" charset="0"/>
                  </a:rPr>
                  <a:t>2</a:t>
                </a:r>
                <a:r>
                  <a:rPr lang="en-GB" sz="2000" b="1" dirty="0">
                    <a:latin typeface="Tahoma" charset="0"/>
                  </a:rPr>
                  <a:t> + 2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 2 Br</a:t>
                </a:r>
                <a:r>
                  <a:rPr lang="en-GB" sz="2000" b="1" baseline="30000" dirty="0">
                    <a:latin typeface="Tahoma" charset="0"/>
                    <a:sym typeface="Chemistry Serif" charset="0"/>
                  </a:rPr>
                  <a:t>-</a:t>
                </a:r>
                <a:endParaRPr lang="en-GB" sz="24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4302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5713" y="4724400"/>
                <a:ext cx="2808287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2169"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26" name="Text Box 20"/>
          <p:cNvSpPr txBox="1">
            <a:spLocks noChangeArrowheads="1"/>
          </p:cNvSpPr>
          <p:nvPr/>
        </p:nvSpPr>
        <p:spPr bwMode="auto">
          <a:xfrm>
            <a:off x="971550" y="765175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3333CC"/>
                </a:solidFill>
                <a:latin typeface="Tahoma" charset="0"/>
              </a:rPr>
              <a:t>Pt(s)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|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H</a:t>
            </a:r>
            <a:r>
              <a:rPr lang="en-GB" sz="2400" b="1" baseline="-25000">
                <a:solidFill>
                  <a:srgbClr val="3333CC"/>
                </a:solidFill>
                <a:latin typeface="Tahoma" charset="0"/>
              </a:rPr>
              <a:t>2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(g)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|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H</a:t>
            </a:r>
            <a:r>
              <a:rPr lang="en-GB" sz="2400" b="1" baseline="30000">
                <a:solidFill>
                  <a:srgbClr val="3333CC"/>
                </a:solidFill>
                <a:latin typeface="Tahoma" charset="0"/>
              </a:rPr>
              <a:t>+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(aq)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||Br</a:t>
            </a:r>
            <a:r>
              <a:rPr lang="en-US" sz="2400" b="1" baseline="-25000">
                <a:solidFill>
                  <a:srgbClr val="3333CC"/>
                </a:solidFill>
                <a:latin typeface="Tahoma" charset="0"/>
                <a:cs typeface="Tahoma" charset="0"/>
              </a:rPr>
              <a:t>2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(aq),Br</a:t>
            </a:r>
            <a:r>
              <a:rPr lang="en-US" sz="2400" b="1" baseline="30000">
                <a:solidFill>
                  <a:srgbClr val="3333CC"/>
                </a:solidFill>
                <a:latin typeface="Tahoma" charset="0"/>
                <a:cs typeface="Tahoma" charset="0"/>
              </a:rPr>
              <a:t>-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(aq)|Pt(s)</a:t>
            </a:r>
            <a:endParaRPr lang="en-GB" sz="2400" b="1">
              <a:solidFill>
                <a:srgbClr val="3333CC"/>
              </a:solidFill>
              <a:latin typeface="Tahom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27" name="Text Box 21"/>
              <p:cNvSpPr txBox="1">
                <a:spLocks noChangeArrowheads="1"/>
              </p:cNvSpPr>
              <p:nvPr/>
            </p:nvSpPr>
            <p:spPr bwMode="auto">
              <a:xfrm>
                <a:off x="468313" y="5661025"/>
                <a:ext cx="28082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2 H</a:t>
                </a:r>
                <a:r>
                  <a:rPr lang="en-GB" sz="2000" b="1" baseline="30000" dirty="0">
                    <a:latin typeface="Tahoma" charset="0"/>
                  </a:rPr>
                  <a:t>+</a:t>
                </a:r>
                <a:r>
                  <a:rPr lang="en-GB" sz="2000" b="1" dirty="0">
                    <a:latin typeface="Tahoma" charset="0"/>
                  </a:rPr>
                  <a:t> + 2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 H</a:t>
                </a:r>
                <a:r>
                  <a:rPr lang="en-GB" sz="2000" b="1" baseline="-25000" dirty="0">
                    <a:latin typeface="Tahoma" charset="0"/>
                    <a:sym typeface="Chemistry Serif" charset="0"/>
                  </a:rPr>
                  <a:t>2</a:t>
                </a:r>
                <a:endParaRPr lang="en-GB" sz="24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43027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5661025"/>
                <a:ext cx="280828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386" t="-7692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28" name="Text Box 22"/>
          <p:cNvSpPr txBox="1">
            <a:spLocks noChangeArrowheads="1"/>
          </p:cNvSpPr>
          <p:nvPr/>
        </p:nvSpPr>
        <p:spPr bwMode="auto">
          <a:xfrm>
            <a:off x="3707904" y="5445224"/>
            <a:ext cx="453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rgbClr val="3333CC"/>
                </a:solidFill>
                <a:latin typeface="Tahoma" charset="0"/>
              </a:rPr>
              <a:t>H</a:t>
            </a:r>
            <a:r>
              <a:rPr lang="en-GB" sz="2400" b="1" baseline="-25000" dirty="0">
                <a:solidFill>
                  <a:srgbClr val="3333CC"/>
                </a:solidFill>
                <a:latin typeface="Tahoma" charset="0"/>
              </a:rPr>
              <a:t>2</a:t>
            </a:r>
            <a:r>
              <a:rPr lang="en-GB" sz="2400" b="1" dirty="0">
                <a:solidFill>
                  <a:srgbClr val="3333CC"/>
                </a:solidFill>
                <a:latin typeface="Tahoma" charset="0"/>
              </a:rPr>
              <a:t> + Br</a:t>
            </a:r>
            <a:r>
              <a:rPr lang="en-GB" sz="2400" b="1" baseline="-25000" dirty="0">
                <a:solidFill>
                  <a:srgbClr val="3333CC"/>
                </a:solidFill>
                <a:latin typeface="Tahoma" charset="0"/>
              </a:rPr>
              <a:t>2</a:t>
            </a:r>
            <a:r>
              <a:rPr lang="en-GB" sz="2400" b="1" dirty="0">
                <a:solidFill>
                  <a:srgbClr val="3333CC"/>
                </a:solidFill>
                <a:latin typeface="Tahoma" charset="0"/>
              </a:rPr>
              <a:t>  </a:t>
            </a:r>
            <a:r>
              <a:rPr lang="en-GB" sz="2400" b="1" dirty="0">
                <a:solidFill>
                  <a:srgbClr val="3333CC"/>
                </a:solidFill>
                <a:latin typeface="Times New Roman" charset="0"/>
                <a:sym typeface="Chemistry Serif" charset="0"/>
              </a:rPr>
              <a:t>→</a:t>
            </a:r>
            <a:r>
              <a:rPr lang="en-GB" sz="2400" b="1" dirty="0">
                <a:solidFill>
                  <a:srgbClr val="3333CC"/>
                </a:solidFill>
                <a:latin typeface="Tahoma" charset="0"/>
                <a:sym typeface="Chemistry Serif" charset="0"/>
              </a:rPr>
              <a:t> 2 H</a:t>
            </a:r>
            <a:r>
              <a:rPr lang="en-GB" sz="2400" b="1" baseline="30000" dirty="0">
                <a:solidFill>
                  <a:srgbClr val="3333CC"/>
                </a:solidFill>
                <a:latin typeface="Tahoma" charset="0"/>
                <a:sym typeface="Chemistry Serif" charset="0"/>
              </a:rPr>
              <a:t>+</a:t>
            </a:r>
            <a:r>
              <a:rPr lang="en-GB" sz="2400" b="1" dirty="0">
                <a:solidFill>
                  <a:srgbClr val="3333CC"/>
                </a:solidFill>
                <a:latin typeface="Tahoma" charset="0"/>
                <a:sym typeface="Chemistry Serif" charset="0"/>
              </a:rPr>
              <a:t> + 2 Br</a:t>
            </a:r>
            <a:r>
              <a:rPr lang="en-GB" sz="2400" b="1" baseline="30000" dirty="0">
                <a:solidFill>
                  <a:srgbClr val="3333CC"/>
                </a:solidFill>
                <a:latin typeface="Tahoma" charset="0"/>
                <a:sym typeface="Chemistry Serif" charset="0"/>
              </a:rPr>
              <a:t>-</a:t>
            </a:r>
            <a:r>
              <a:rPr lang="en-GB" sz="2400" b="1" dirty="0">
                <a:solidFill>
                  <a:srgbClr val="3333CC"/>
                </a:solidFill>
                <a:latin typeface="Tahoma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585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E°(Br</a:t>
            </a:r>
            <a:r>
              <a:rPr lang="en-GB" baseline="-25000" dirty="0"/>
              <a:t>2</a:t>
            </a:r>
            <a:r>
              <a:rPr lang="en-GB" dirty="0"/>
              <a:t>/Br</a:t>
            </a:r>
            <a:r>
              <a:rPr lang="en-GB" baseline="30000" dirty="0"/>
              <a:t>–</a:t>
            </a:r>
            <a:r>
              <a:rPr lang="en-GB" dirty="0"/>
              <a:t>) &gt; E°(H</a:t>
            </a:r>
            <a:r>
              <a:rPr lang="en-GB" baseline="30000" dirty="0"/>
              <a:t>+</a:t>
            </a:r>
            <a:r>
              <a:rPr lang="en-GB" dirty="0"/>
              <a:t>/H</a:t>
            </a:r>
            <a:r>
              <a:rPr lang="en-GB" baseline="-25000" dirty="0"/>
              <a:t>2</a:t>
            </a:r>
            <a:r>
              <a:rPr lang="en-GB" dirty="0"/>
              <a:t>) and therefore Br</a:t>
            </a:r>
            <a:r>
              <a:rPr lang="en-GB" baseline="-25000" dirty="0"/>
              <a:t>2</a:t>
            </a:r>
            <a:r>
              <a:rPr lang="en-GB" dirty="0"/>
              <a:t> gains electrons from H</a:t>
            </a:r>
            <a:r>
              <a:rPr lang="en-GB" baseline="-25000" dirty="0"/>
              <a:t>2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684213" y="1700213"/>
            <a:ext cx="792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0 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547813" y="1700213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27088" y="515620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+ 0.34 V 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27088" y="1987550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–ve electrode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7488238" y="1700213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694488" y="421957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  <a:cs typeface="Tahoma" charset="0"/>
              </a:rPr>
              <a:t>+ 0.77</a:t>
            </a:r>
            <a:r>
              <a:rPr lang="en-GB" sz="2400" b="1">
                <a:latin typeface="Tahoma" charset="0"/>
              </a:rPr>
              <a:t> V 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767513" y="1987550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+ve electrode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>
            <a:off x="900113" y="6237288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V="1">
            <a:off x="6767513" y="5300663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1547813" y="3500438"/>
            <a:ext cx="590391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563938" y="357187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+ 0.43 V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4140200" y="299561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e</a:t>
            </a:r>
            <a:r>
              <a:rPr lang="en-GB" sz="2400" b="1" baseline="30000">
                <a:solidFill>
                  <a:srgbClr val="FF0000"/>
                </a:solidFill>
                <a:latin typeface="Tahoma" charset="0"/>
              </a:rPr>
              <a:t>–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-33338"/>
            <a:ext cx="9144000" cy="5191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800" b="1" dirty="0">
                <a:latin typeface="Tahoma" charset="0"/>
              </a:rPr>
              <a:t>TASK 9 – Q4b</a:t>
            </a:r>
            <a:endParaRPr lang="en-GB" sz="1600" dirty="0">
              <a:sym typeface="Chemistry SansSerif" charset="0"/>
            </a:endParaRP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8459788" y="1125538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+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49" name="Text Box 17"/>
              <p:cNvSpPr txBox="1">
                <a:spLocks noChangeArrowheads="1"/>
              </p:cNvSpPr>
              <p:nvPr/>
            </p:nvSpPr>
            <p:spPr bwMode="auto">
              <a:xfrm>
                <a:off x="6335713" y="4724400"/>
                <a:ext cx="28082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Fe</a:t>
                </a:r>
                <a:r>
                  <a:rPr lang="en-GB" sz="2000" b="1" baseline="30000" dirty="0">
                    <a:latin typeface="Tahoma" charset="0"/>
                  </a:rPr>
                  <a:t>3+</a:t>
                </a:r>
                <a:r>
                  <a:rPr lang="en-GB" sz="2000" b="1" dirty="0">
                    <a:latin typeface="Tahoma" charset="0"/>
                  </a:rPr>
                  <a:t> +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 Fe</a:t>
                </a:r>
                <a:r>
                  <a:rPr lang="en-GB" sz="2000" b="1" baseline="30000" dirty="0">
                    <a:latin typeface="Tahoma" charset="0"/>
                    <a:sym typeface="Chemistry Serif" charset="0"/>
                  </a:rPr>
                  <a:t>2+</a:t>
                </a:r>
                <a:endParaRPr lang="en-GB" sz="24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4404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5713" y="4724400"/>
                <a:ext cx="280828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169"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971550" y="765175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3333CC"/>
                </a:solidFill>
                <a:latin typeface="Tahoma" charset="0"/>
              </a:rPr>
              <a:t>Cu(s)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|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Cu</a:t>
            </a:r>
            <a:r>
              <a:rPr lang="en-GB" sz="2400" b="1" baseline="30000">
                <a:solidFill>
                  <a:srgbClr val="3333CC"/>
                </a:solidFill>
                <a:latin typeface="Tahoma" charset="0"/>
              </a:rPr>
              <a:t>2+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(aq)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||Fe</a:t>
            </a:r>
            <a:r>
              <a:rPr lang="en-US" sz="2400" b="1" baseline="30000">
                <a:solidFill>
                  <a:srgbClr val="3333CC"/>
                </a:solidFill>
                <a:latin typeface="Tahoma" charset="0"/>
                <a:cs typeface="Tahoma" charset="0"/>
              </a:rPr>
              <a:t>3+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(aq),Fe</a:t>
            </a:r>
            <a:r>
              <a:rPr lang="en-US" sz="2400" b="1" baseline="30000">
                <a:solidFill>
                  <a:srgbClr val="3333CC"/>
                </a:solidFill>
                <a:latin typeface="Tahoma" charset="0"/>
                <a:cs typeface="Tahoma" charset="0"/>
              </a:rPr>
              <a:t>2+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(aq)|Pt(s)</a:t>
            </a:r>
            <a:endParaRPr lang="en-GB" sz="2400" b="1">
              <a:solidFill>
                <a:srgbClr val="3333CC"/>
              </a:solidFill>
              <a:latin typeface="Tahom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51" name="Text Box 19"/>
              <p:cNvSpPr txBox="1">
                <a:spLocks noChangeArrowheads="1"/>
              </p:cNvSpPr>
              <p:nvPr/>
            </p:nvSpPr>
            <p:spPr bwMode="auto">
              <a:xfrm>
                <a:off x="468313" y="5661025"/>
                <a:ext cx="28082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Cu</a:t>
                </a:r>
                <a:r>
                  <a:rPr lang="en-GB" sz="2000" b="1" baseline="30000" dirty="0">
                    <a:latin typeface="Tahoma" charset="0"/>
                  </a:rPr>
                  <a:t>2+</a:t>
                </a:r>
                <a:r>
                  <a:rPr lang="en-GB" sz="2000" b="1" dirty="0">
                    <a:latin typeface="Tahoma" charset="0"/>
                  </a:rPr>
                  <a:t> + 2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 Cu</a:t>
                </a:r>
                <a:endParaRPr lang="en-GB" sz="24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4405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5661025"/>
                <a:ext cx="2808287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386" t="-7692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3563888" y="5517232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rgbClr val="3333CC"/>
                </a:solidFill>
                <a:latin typeface="Tahoma" charset="0"/>
              </a:rPr>
              <a:t>2 Fe</a:t>
            </a:r>
            <a:r>
              <a:rPr lang="en-GB" sz="2400" b="1" baseline="30000" dirty="0">
                <a:solidFill>
                  <a:srgbClr val="3333CC"/>
                </a:solidFill>
                <a:latin typeface="Tahoma" charset="0"/>
              </a:rPr>
              <a:t>3+</a:t>
            </a:r>
            <a:r>
              <a:rPr lang="en-GB" sz="2400" b="1" dirty="0">
                <a:solidFill>
                  <a:srgbClr val="3333CC"/>
                </a:solidFill>
                <a:latin typeface="Tahoma" charset="0"/>
              </a:rPr>
              <a:t> + Cu  </a:t>
            </a:r>
            <a:r>
              <a:rPr lang="en-GB" sz="2400" b="1" dirty="0">
                <a:solidFill>
                  <a:srgbClr val="3333CC"/>
                </a:solidFill>
                <a:latin typeface="Times New Roman" charset="0"/>
                <a:sym typeface="Chemistry Serif" charset="0"/>
              </a:rPr>
              <a:t>→</a:t>
            </a:r>
            <a:r>
              <a:rPr lang="en-GB" sz="2400" b="1" dirty="0">
                <a:solidFill>
                  <a:srgbClr val="3333CC"/>
                </a:solidFill>
                <a:latin typeface="Tahoma" charset="0"/>
                <a:sym typeface="Chemistry Serif" charset="0"/>
              </a:rPr>
              <a:t> 2 Fe</a:t>
            </a:r>
            <a:r>
              <a:rPr lang="en-GB" sz="2400" b="1" baseline="30000" dirty="0">
                <a:solidFill>
                  <a:srgbClr val="3333CC"/>
                </a:solidFill>
                <a:latin typeface="Tahoma" charset="0"/>
                <a:sym typeface="Chemistry Serif" charset="0"/>
              </a:rPr>
              <a:t>2+</a:t>
            </a:r>
            <a:r>
              <a:rPr lang="en-GB" sz="2400" b="1" dirty="0">
                <a:solidFill>
                  <a:srgbClr val="3333CC"/>
                </a:solidFill>
                <a:latin typeface="Tahoma" charset="0"/>
                <a:sym typeface="Chemistry Serif" charset="0"/>
              </a:rPr>
              <a:t> + Cu</a:t>
            </a:r>
            <a:r>
              <a:rPr lang="en-GB" sz="2400" b="1" baseline="30000" dirty="0">
                <a:solidFill>
                  <a:srgbClr val="3333CC"/>
                </a:solidFill>
                <a:latin typeface="Tahoma" charset="0"/>
                <a:sym typeface="Chemistry Serif" charset="0"/>
              </a:rPr>
              <a:t>2+</a:t>
            </a:r>
            <a:r>
              <a:rPr lang="en-GB" sz="2400" b="1" dirty="0">
                <a:solidFill>
                  <a:srgbClr val="3333CC"/>
                </a:solidFill>
                <a:latin typeface="Tahoma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7864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E°(Fe</a:t>
            </a:r>
            <a:r>
              <a:rPr lang="en-GB" baseline="30000" dirty="0"/>
              <a:t>3+</a:t>
            </a:r>
            <a:r>
              <a:rPr lang="en-GB" dirty="0"/>
              <a:t>/Fe</a:t>
            </a:r>
            <a:r>
              <a:rPr lang="en-GB" baseline="30000" dirty="0"/>
              <a:t>2+</a:t>
            </a:r>
            <a:r>
              <a:rPr lang="en-GB" dirty="0"/>
              <a:t>) &gt; E°(Cu</a:t>
            </a:r>
            <a:r>
              <a:rPr lang="en-GB" baseline="30000" dirty="0"/>
              <a:t>2+</a:t>
            </a:r>
            <a:r>
              <a:rPr lang="en-GB" dirty="0"/>
              <a:t>/Cu) and therefore Fe</a:t>
            </a:r>
            <a:r>
              <a:rPr lang="en-GB" baseline="30000" dirty="0"/>
              <a:t>3+</a:t>
            </a:r>
            <a:r>
              <a:rPr lang="en-GB" dirty="0"/>
              <a:t> gains electrons from Cu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2"/>
          <p:cNvSpPr>
            <a:spLocks noChangeShapeType="1"/>
          </p:cNvSpPr>
          <p:nvPr/>
        </p:nvSpPr>
        <p:spPr bwMode="auto">
          <a:xfrm>
            <a:off x="684213" y="1700213"/>
            <a:ext cx="792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7308850" y="1196975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0 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1547813" y="1700213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827088" y="515620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– 0.44 V 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827088" y="1987550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–ve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7" name="Text Box 7"/>
              <p:cNvSpPr txBox="1">
                <a:spLocks noChangeArrowheads="1"/>
              </p:cNvSpPr>
              <p:nvPr/>
            </p:nvSpPr>
            <p:spPr bwMode="auto">
              <a:xfrm>
                <a:off x="468313" y="5661025"/>
                <a:ext cx="28082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Fe</a:t>
                </a:r>
                <a:r>
                  <a:rPr lang="en-GB" sz="2000" b="1" baseline="30000" dirty="0">
                    <a:latin typeface="Tahoma" charset="0"/>
                  </a:rPr>
                  <a:t>2+</a:t>
                </a:r>
                <a:r>
                  <a:rPr lang="en-GB" sz="2000" b="1" dirty="0">
                    <a:latin typeface="Tahoma" charset="0"/>
                  </a:rPr>
                  <a:t> + 2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 Fe</a:t>
                </a:r>
                <a:endParaRPr lang="en-GB" sz="24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5120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5661025"/>
                <a:ext cx="2808287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2386" t="-7692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7488238" y="1700213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694488" y="421957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  <a:cs typeface="Tahoma" charset="0"/>
              </a:rPr>
              <a:t>   0.00</a:t>
            </a:r>
            <a:r>
              <a:rPr lang="en-GB" sz="2400" b="1">
                <a:latin typeface="Tahoma" charset="0"/>
              </a:rPr>
              <a:t> V 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767513" y="1987550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+ve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11" name="Text Box 11"/>
              <p:cNvSpPr txBox="1">
                <a:spLocks noChangeArrowheads="1"/>
              </p:cNvSpPr>
              <p:nvPr/>
            </p:nvSpPr>
            <p:spPr bwMode="auto">
              <a:xfrm>
                <a:off x="6335713" y="4724400"/>
                <a:ext cx="28082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2 H</a:t>
                </a:r>
                <a:r>
                  <a:rPr lang="en-GB" sz="2000" b="1" baseline="30000" dirty="0">
                    <a:latin typeface="Tahoma" charset="0"/>
                  </a:rPr>
                  <a:t>+</a:t>
                </a:r>
                <a:r>
                  <a:rPr lang="en-GB" sz="2000" b="1" dirty="0">
                    <a:latin typeface="Tahoma" charset="0"/>
                  </a:rPr>
                  <a:t> + 2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 H</a:t>
                </a:r>
                <a:r>
                  <a:rPr lang="en-GB" sz="2000" b="1" baseline="-25000" dirty="0">
                    <a:latin typeface="Tahoma" charset="0"/>
                    <a:sym typeface="Chemistry Serif" charset="0"/>
                  </a:rPr>
                  <a:t>2</a:t>
                </a:r>
                <a:endParaRPr lang="en-GB" sz="24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5121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5713" y="4724400"/>
                <a:ext cx="280828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169"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12" name="Line 12"/>
          <p:cNvSpPr>
            <a:spLocks noChangeShapeType="1"/>
          </p:cNvSpPr>
          <p:nvPr/>
        </p:nvSpPr>
        <p:spPr bwMode="auto">
          <a:xfrm flipH="1">
            <a:off x="900113" y="6237288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6767513" y="5300663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1547813" y="3500438"/>
            <a:ext cx="590391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3563938" y="357187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+ 0.44 V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4140200" y="299561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e</a:t>
            </a:r>
            <a:r>
              <a:rPr lang="en-GB" sz="2400" b="1" baseline="30000">
                <a:solidFill>
                  <a:srgbClr val="FF0000"/>
                </a:solidFill>
                <a:latin typeface="Tahoma" charset="0"/>
              </a:rPr>
              <a:t>–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-33338"/>
            <a:ext cx="9144000" cy="5191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800" b="1" dirty="0">
                <a:latin typeface="Tahoma" charset="0"/>
              </a:rPr>
              <a:t>TASK 9 – Q6a</a:t>
            </a:r>
            <a:endParaRPr lang="en-GB" sz="1600" dirty="0">
              <a:sym typeface="Chemistry SansSerif" charset="0"/>
            </a:endParaRP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395288" y="1196975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– 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3419872" y="5517232"/>
            <a:ext cx="550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800080"/>
                </a:solidFill>
                <a:latin typeface="Tahoma" charset="0"/>
              </a:rPr>
              <a:t>YES:  H</a:t>
            </a:r>
            <a:r>
              <a:rPr lang="en-GB" sz="2400" b="1" baseline="30000">
                <a:solidFill>
                  <a:srgbClr val="800080"/>
                </a:solidFill>
                <a:latin typeface="Tahoma" charset="0"/>
              </a:rPr>
              <a:t>+</a:t>
            </a:r>
            <a:r>
              <a:rPr lang="en-GB" sz="2400" b="1">
                <a:solidFill>
                  <a:srgbClr val="800080"/>
                </a:solidFill>
                <a:latin typeface="Tahoma" charset="0"/>
              </a:rPr>
              <a:t> oxidises Fe to Fe</a:t>
            </a:r>
            <a:r>
              <a:rPr lang="en-GB" sz="2400" b="1" baseline="30000">
                <a:solidFill>
                  <a:srgbClr val="800080"/>
                </a:solidFill>
                <a:latin typeface="Tahoma" charset="0"/>
              </a:rPr>
              <a:t>2+</a:t>
            </a:r>
            <a:r>
              <a:rPr lang="en-GB" sz="2400" b="1">
                <a:solidFill>
                  <a:srgbClr val="800080"/>
                </a:solidFill>
                <a:latin typeface="Tahoma" charset="0"/>
              </a:rPr>
              <a:t> 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258888" y="765175"/>
            <a:ext cx="734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3333CC"/>
                </a:solidFill>
                <a:latin typeface="Tahoma" charset="0"/>
              </a:rPr>
              <a:t>Fe(s)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|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Fe</a:t>
            </a:r>
            <a:r>
              <a:rPr lang="en-GB" sz="2400" b="1" baseline="30000">
                <a:solidFill>
                  <a:srgbClr val="3333CC"/>
                </a:solidFill>
                <a:latin typeface="Tahoma" charset="0"/>
              </a:rPr>
              <a:t>2+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(aq)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||H</a:t>
            </a:r>
            <a:r>
              <a:rPr lang="en-US" sz="2400" b="1" baseline="30000">
                <a:solidFill>
                  <a:srgbClr val="3333CC"/>
                </a:solidFill>
                <a:latin typeface="Tahoma" charset="0"/>
                <a:cs typeface="Tahoma" charset="0"/>
              </a:rPr>
              <a:t>+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(aq)|H</a:t>
            </a:r>
            <a:r>
              <a:rPr lang="en-US" sz="2400" b="1" baseline="-25000">
                <a:solidFill>
                  <a:srgbClr val="3333CC"/>
                </a:solidFill>
                <a:latin typeface="Tahoma" charset="0"/>
                <a:cs typeface="Tahoma" charset="0"/>
              </a:rPr>
              <a:t>2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(g)|Pt(s)</a:t>
            </a:r>
            <a:endParaRPr lang="en-GB" sz="2400" b="1">
              <a:solidFill>
                <a:srgbClr val="3333CC"/>
              </a:solidFill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585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E°(H</a:t>
            </a:r>
            <a:r>
              <a:rPr lang="en-GB" baseline="30000" dirty="0"/>
              <a:t>+</a:t>
            </a:r>
            <a:r>
              <a:rPr lang="en-GB" dirty="0"/>
              <a:t>/H</a:t>
            </a:r>
            <a:r>
              <a:rPr lang="en-GB" baseline="-25000" dirty="0"/>
              <a:t>2</a:t>
            </a:r>
            <a:r>
              <a:rPr lang="en-GB" dirty="0"/>
              <a:t>) &gt; E°(Fe</a:t>
            </a:r>
            <a:r>
              <a:rPr lang="en-GB" baseline="30000" dirty="0"/>
              <a:t>2+</a:t>
            </a:r>
            <a:r>
              <a:rPr lang="en-GB" dirty="0"/>
              <a:t>/Fe) and therefore H</a:t>
            </a:r>
            <a:r>
              <a:rPr lang="en-GB" baseline="30000" dirty="0"/>
              <a:t>+</a:t>
            </a:r>
            <a:r>
              <a:rPr lang="en-GB" dirty="0"/>
              <a:t> gains electrons from Fe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richardgrime:Library:Containers:com.apple.mail:Data:Library:Mail Downloads:B1EAF950-0B65-4F94-A154-93D363943F30:IMG_315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260648"/>
            <a:ext cx="4680520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richardgrime:Library:Containers:com.apple.mail:Data:Library:Mail Downloads:C738EADB-4666-49F2-8053-487854A7B454:IMG_316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6842" r="19123" b="44449"/>
          <a:stretch/>
        </p:blipFill>
        <p:spPr bwMode="auto">
          <a:xfrm rot="10800000">
            <a:off x="4211960" y="2780928"/>
            <a:ext cx="4752528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6" name="Text Box 2113"/>
          <p:cNvSpPr txBox="1"/>
          <p:nvPr/>
        </p:nvSpPr>
        <p:spPr>
          <a:xfrm>
            <a:off x="467544" y="4293096"/>
            <a:ext cx="3202258" cy="79208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>
                <a:effectLst/>
                <a:latin typeface="Arial Narrow"/>
                <a:ea typeface="Times New Roman"/>
                <a:cs typeface="Arial Narrow"/>
              </a:rPr>
              <a:t>Salt bridge [strip of filter paper soaked in saturated KNO</a:t>
            </a:r>
            <a:r>
              <a:rPr lang="en-GB" sz="2000" baseline="-25000">
                <a:effectLst/>
                <a:latin typeface="Arial Narrow"/>
                <a:ea typeface="Times New Roman"/>
                <a:cs typeface="Arial Narrow"/>
              </a:rPr>
              <a:t>3</a:t>
            </a:r>
            <a:r>
              <a:rPr lang="en-GB" sz="2000">
                <a:effectLst/>
                <a:latin typeface="Arial Narrow"/>
                <a:ea typeface="Times New Roman"/>
                <a:cs typeface="Arial Narrow"/>
              </a:rPr>
              <a:t>(aq)]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83768" y="2780928"/>
            <a:ext cx="288032" cy="14949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63888" y="3861048"/>
            <a:ext cx="3024336" cy="8468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Box 2115"/>
          <p:cNvSpPr txBox="1"/>
          <p:nvPr/>
        </p:nvSpPr>
        <p:spPr>
          <a:xfrm>
            <a:off x="5364088" y="764704"/>
            <a:ext cx="3456384" cy="72008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2000">
                <a:effectLst/>
                <a:latin typeface="Arial Narrow"/>
                <a:ea typeface="Times New Roman"/>
                <a:cs typeface="Arial Narrow"/>
              </a:rPr>
              <a:t>One of the two half cells [a piece of zinc in a solution of zinc nitrate(aq)]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948264" y="1611542"/>
            <a:ext cx="504056" cy="21054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91880" y="1628800"/>
            <a:ext cx="3096344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335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2"/>
          <p:cNvSpPr>
            <a:spLocks noChangeShapeType="1"/>
          </p:cNvSpPr>
          <p:nvPr/>
        </p:nvSpPr>
        <p:spPr bwMode="auto">
          <a:xfrm>
            <a:off x="684213" y="1700213"/>
            <a:ext cx="792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331913" y="1196975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0 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1547813" y="1700213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27088" y="515620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   0.00 V 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827088" y="1987550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–ve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31" name="Text Box 7"/>
              <p:cNvSpPr txBox="1">
                <a:spLocks noChangeArrowheads="1"/>
              </p:cNvSpPr>
              <p:nvPr/>
            </p:nvSpPr>
            <p:spPr bwMode="auto">
              <a:xfrm>
                <a:off x="6335713" y="4724400"/>
                <a:ext cx="28082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Cu</a:t>
                </a:r>
                <a:r>
                  <a:rPr lang="en-GB" sz="2000" b="1" baseline="30000" dirty="0">
                    <a:latin typeface="Tahoma" charset="0"/>
                  </a:rPr>
                  <a:t>2+</a:t>
                </a:r>
                <a:r>
                  <a:rPr lang="en-GB" sz="2000" b="1" dirty="0">
                    <a:latin typeface="Tahoma" charset="0"/>
                  </a:rPr>
                  <a:t> + 2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 Cu</a:t>
                </a:r>
                <a:endParaRPr lang="en-GB" sz="24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5223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5713" y="4724400"/>
                <a:ext cx="2808287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2169"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7488238" y="1700213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694488" y="421957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  <a:cs typeface="Tahoma" charset="0"/>
              </a:rPr>
              <a:t>+ 0.34</a:t>
            </a:r>
            <a:r>
              <a:rPr lang="en-GB" sz="2400" b="1">
                <a:latin typeface="Tahoma" charset="0"/>
              </a:rPr>
              <a:t> V 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767513" y="1987550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+ve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35" name="Text Box 11"/>
              <p:cNvSpPr txBox="1">
                <a:spLocks noChangeArrowheads="1"/>
              </p:cNvSpPr>
              <p:nvPr/>
            </p:nvSpPr>
            <p:spPr bwMode="auto">
              <a:xfrm>
                <a:off x="323850" y="5661025"/>
                <a:ext cx="280828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2 H</a:t>
                </a:r>
                <a:r>
                  <a:rPr lang="en-GB" sz="2000" b="1" baseline="30000" dirty="0">
                    <a:latin typeface="Tahoma" charset="0"/>
                  </a:rPr>
                  <a:t>+</a:t>
                </a:r>
                <a:r>
                  <a:rPr lang="en-GB" sz="2000" b="1" dirty="0">
                    <a:latin typeface="Tahoma" charset="0"/>
                  </a:rPr>
                  <a:t> + 2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 H</a:t>
                </a:r>
                <a:r>
                  <a:rPr lang="en-GB" sz="2000" b="1" baseline="-25000" dirty="0">
                    <a:latin typeface="Tahoma" charset="0"/>
                    <a:sym typeface="Chemistry Serif" charset="0"/>
                  </a:rPr>
                  <a:t>2</a:t>
                </a:r>
                <a:endParaRPr lang="en-GB" sz="24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5223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5661025"/>
                <a:ext cx="2808288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169" t="-7692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36" name="Line 12"/>
          <p:cNvSpPr>
            <a:spLocks noChangeShapeType="1"/>
          </p:cNvSpPr>
          <p:nvPr/>
        </p:nvSpPr>
        <p:spPr bwMode="auto">
          <a:xfrm flipH="1">
            <a:off x="900113" y="6237288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V="1">
            <a:off x="6767513" y="5300663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1547813" y="3500438"/>
            <a:ext cx="590391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3563938" y="357187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+ 0.34 V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4140200" y="2995613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e</a:t>
            </a:r>
            <a:r>
              <a:rPr lang="en-GB" sz="2400" b="1" baseline="30000">
                <a:solidFill>
                  <a:srgbClr val="FF0000"/>
                </a:solidFill>
                <a:latin typeface="Tahoma" charset="0"/>
              </a:rPr>
              <a:t>–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-33338"/>
            <a:ext cx="9144000" cy="5191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800" b="1" dirty="0">
                <a:latin typeface="Tahoma" charset="0"/>
              </a:rPr>
              <a:t>TASK 9 – Q6b</a:t>
            </a:r>
            <a:endParaRPr lang="en-GB" sz="1600" dirty="0">
              <a:sym typeface="Chemistry SansSerif" charset="0"/>
            </a:endParaRP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7956550" y="1196975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+ 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3347864" y="5445224"/>
            <a:ext cx="550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rgbClr val="800080"/>
                </a:solidFill>
                <a:latin typeface="Tahoma" charset="0"/>
              </a:rPr>
              <a:t>NO:  H</a:t>
            </a:r>
            <a:r>
              <a:rPr lang="en-GB" sz="2400" b="1" baseline="30000" dirty="0">
                <a:solidFill>
                  <a:srgbClr val="800080"/>
                </a:solidFill>
                <a:latin typeface="Tahoma" charset="0"/>
              </a:rPr>
              <a:t>+</a:t>
            </a:r>
            <a:r>
              <a:rPr lang="en-GB" sz="2400" b="1" dirty="0">
                <a:solidFill>
                  <a:srgbClr val="800080"/>
                </a:solidFill>
                <a:latin typeface="Tahoma" charset="0"/>
              </a:rPr>
              <a:t> won’t oxidise Cu to Cu</a:t>
            </a:r>
            <a:r>
              <a:rPr lang="en-GB" sz="2400" b="1" baseline="30000" dirty="0">
                <a:solidFill>
                  <a:srgbClr val="800080"/>
                </a:solidFill>
                <a:latin typeface="Tahoma" charset="0"/>
              </a:rPr>
              <a:t>2+</a:t>
            </a:r>
            <a:r>
              <a:rPr lang="en-GB" sz="2400" b="1" dirty="0">
                <a:solidFill>
                  <a:srgbClr val="800080"/>
                </a:solidFill>
                <a:latin typeface="Tahoma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589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E°(H</a:t>
            </a:r>
            <a:r>
              <a:rPr lang="en-GB" baseline="30000" dirty="0"/>
              <a:t>+</a:t>
            </a:r>
            <a:r>
              <a:rPr lang="en-GB" dirty="0"/>
              <a:t>/H</a:t>
            </a:r>
            <a:r>
              <a:rPr lang="en-GB" baseline="-25000" dirty="0"/>
              <a:t>2</a:t>
            </a:r>
            <a:r>
              <a:rPr lang="en-GB" dirty="0"/>
              <a:t>) &lt; E°(Cu</a:t>
            </a:r>
            <a:r>
              <a:rPr lang="en-GB" baseline="30000" dirty="0"/>
              <a:t>2+</a:t>
            </a:r>
            <a:r>
              <a:rPr lang="en-GB" dirty="0"/>
              <a:t>/Cu) and therefore H</a:t>
            </a:r>
            <a:r>
              <a:rPr lang="en-GB" baseline="30000" dirty="0"/>
              <a:t>+</a:t>
            </a:r>
            <a:r>
              <a:rPr lang="en-GB" dirty="0"/>
              <a:t> cannot gain electrons from Cu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684213" y="1700213"/>
            <a:ext cx="792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3850" y="1195388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0 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547813" y="1700213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827088" y="443547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+ 1.33 V 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827088" y="1987550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–ve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9" name="Text Box 7"/>
              <p:cNvSpPr txBox="1">
                <a:spLocks noChangeArrowheads="1"/>
              </p:cNvSpPr>
              <p:nvPr/>
            </p:nvSpPr>
            <p:spPr bwMode="auto">
              <a:xfrm>
                <a:off x="0" y="5011738"/>
                <a:ext cx="50768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1800" b="1" dirty="0">
                    <a:latin typeface="Tahoma" charset="0"/>
                  </a:rPr>
                  <a:t>Cr</a:t>
                </a:r>
                <a:r>
                  <a:rPr lang="en-GB" sz="1800" b="1" baseline="-25000" dirty="0">
                    <a:latin typeface="Tahoma" charset="0"/>
                  </a:rPr>
                  <a:t>2</a:t>
                </a:r>
                <a:r>
                  <a:rPr lang="en-GB" sz="1800" b="1" dirty="0">
                    <a:latin typeface="Tahoma" charset="0"/>
                  </a:rPr>
                  <a:t>O</a:t>
                </a:r>
                <a:r>
                  <a:rPr lang="en-GB" sz="1800" b="1" baseline="-25000" dirty="0">
                    <a:latin typeface="Tahoma" charset="0"/>
                  </a:rPr>
                  <a:t>7</a:t>
                </a:r>
                <a:r>
                  <a:rPr lang="en-GB" sz="1800" b="1" baseline="30000" dirty="0">
                    <a:latin typeface="Tahoma" charset="0"/>
                  </a:rPr>
                  <a:t>2-</a:t>
                </a:r>
                <a:r>
                  <a:rPr lang="en-GB" sz="1800" b="1" dirty="0">
                    <a:latin typeface="Tahoma" charset="0"/>
                  </a:rPr>
                  <a:t> + 14 H</a:t>
                </a:r>
                <a:r>
                  <a:rPr lang="en-GB" sz="1800" b="1" baseline="30000" dirty="0">
                    <a:latin typeface="Tahoma" charset="0"/>
                  </a:rPr>
                  <a:t>+</a:t>
                </a:r>
                <a:r>
                  <a:rPr lang="en-GB" sz="1800" b="1" dirty="0">
                    <a:latin typeface="Tahoma" charset="0"/>
                  </a:rPr>
                  <a:t> + 6 e</a:t>
                </a:r>
                <a:r>
                  <a:rPr lang="en-GB" sz="1800" b="1" baseline="30000" dirty="0">
                    <a:latin typeface="Tahoma" charset="0"/>
                  </a:rPr>
                  <a:t>-</a:t>
                </a:r>
                <a:r>
                  <a:rPr lang="en-GB" sz="18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18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1800" b="1" dirty="0">
                    <a:latin typeface="Tahoma" charset="0"/>
                    <a:sym typeface="Chemistry Serif" charset="0"/>
                  </a:rPr>
                  <a:t>  2 Cr</a:t>
                </a:r>
                <a:r>
                  <a:rPr lang="en-GB" sz="1800" b="1" baseline="30000" dirty="0">
                    <a:latin typeface="Tahoma" charset="0"/>
                    <a:sym typeface="Chemistry Serif" charset="0"/>
                  </a:rPr>
                  <a:t>3+</a:t>
                </a:r>
                <a:r>
                  <a:rPr lang="en-GB" sz="1800" b="1" dirty="0">
                    <a:latin typeface="Tahoma" charset="0"/>
                    <a:sym typeface="Chemistry Serif" charset="0"/>
                  </a:rPr>
                  <a:t> + 7 H</a:t>
                </a:r>
                <a:r>
                  <a:rPr lang="en-GB" sz="1800" b="1" baseline="-25000" dirty="0">
                    <a:latin typeface="Tahoma" charset="0"/>
                    <a:sym typeface="Chemistry Serif" charset="0"/>
                  </a:rPr>
                  <a:t>2</a:t>
                </a:r>
                <a:r>
                  <a:rPr lang="en-GB" sz="1800" b="1" dirty="0">
                    <a:latin typeface="Tahoma" charset="0"/>
                    <a:sym typeface="Chemistry Serif" charset="0"/>
                  </a:rPr>
                  <a:t>O</a:t>
                </a:r>
                <a:endParaRPr lang="en-GB" sz="20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4915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11738"/>
                <a:ext cx="5076825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60"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160" name="Line 8"/>
          <p:cNvSpPr>
            <a:spLocks noChangeShapeType="1"/>
          </p:cNvSpPr>
          <p:nvPr/>
        </p:nvSpPr>
        <p:spPr bwMode="auto">
          <a:xfrm flipH="1">
            <a:off x="7451725" y="1700213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694488" y="393065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  <a:cs typeface="Tahoma" charset="0"/>
              </a:rPr>
              <a:t>+ 1.36</a:t>
            </a:r>
            <a:r>
              <a:rPr lang="en-GB" sz="2400" b="1">
                <a:latin typeface="Tahoma" charset="0"/>
              </a:rPr>
              <a:t> V 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767513" y="1987550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+ve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63" name="Text Box 11"/>
              <p:cNvSpPr txBox="1">
                <a:spLocks noChangeArrowheads="1"/>
              </p:cNvSpPr>
              <p:nvPr/>
            </p:nvSpPr>
            <p:spPr bwMode="auto">
              <a:xfrm>
                <a:off x="6335713" y="4435475"/>
                <a:ext cx="28082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Cl</a:t>
                </a:r>
                <a:r>
                  <a:rPr lang="en-GB" sz="2000" b="1" baseline="-25000" dirty="0">
                    <a:latin typeface="Tahoma" charset="0"/>
                  </a:rPr>
                  <a:t>2</a:t>
                </a:r>
                <a:r>
                  <a:rPr lang="en-GB" sz="2000" b="1" dirty="0">
                    <a:latin typeface="Tahoma" charset="0"/>
                  </a:rPr>
                  <a:t> + 2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 2 Cl</a:t>
                </a:r>
                <a:r>
                  <a:rPr lang="en-GB" sz="2000" b="1" baseline="30000" dirty="0">
                    <a:latin typeface="Tahoma" charset="0"/>
                    <a:sym typeface="Chemistry Serif" charset="0"/>
                  </a:rPr>
                  <a:t>-</a:t>
                </a:r>
                <a:endParaRPr lang="en-GB" sz="24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49163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5713" y="4435475"/>
                <a:ext cx="280828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169" t="-7692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1042988" y="5516563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6767513" y="5011738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1547813" y="3211513"/>
            <a:ext cx="590391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563938" y="328295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+ 0.03 V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4140200" y="270668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e</a:t>
            </a:r>
            <a:r>
              <a:rPr lang="en-GB" sz="2400" b="1" baseline="30000">
                <a:solidFill>
                  <a:srgbClr val="FF0000"/>
                </a:solidFill>
                <a:latin typeface="Tahoma" charset="0"/>
              </a:rPr>
              <a:t>–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49169" name="Rectangle 18"/>
          <p:cNvSpPr>
            <a:spLocks noChangeArrowheads="1"/>
          </p:cNvSpPr>
          <p:nvPr/>
        </p:nvSpPr>
        <p:spPr bwMode="auto">
          <a:xfrm>
            <a:off x="0" y="-33338"/>
            <a:ext cx="9144000" cy="5191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800" b="1" dirty="0">
                <a:latin typeface="Tahoma" charset="0"/>
              </a:rPr>
              <a:t>TASK 9 – Q6c</a:t>
            </a:r>
            <a:endParaRPr lang="en-GB" sz="1600" dirty="0">
              <a:sym typeface="Chemistry SansSerif" charset="0"/>
            </a:endParaRPr>
          </a:p>
        </p:txBody>
      </p:sp>
      <p:sp>
        <p:nvSpPr>
          <p:cNvPr id="49170" name="Text Box 19"/>
          <p:cNvSpPr txBox="1">
            <a:spLocks noChangeArrowheads="1"/>
          </p:cNvSpPr>
          <p:nvPr/>
        </p:nvSpPr>
        <p:spPr bwMode="auto">
          <a:xfrm>
            <a:off x="8459788" y="1123950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+ </a:t>
            </a:r>
          </a:p>
        </p:txBody>
      </p:sp>
      <p:sp>
        <p:nvSpPr>
          <p:cNvPr id="49171" name="Text Box 20"/>
          <p:cNvSpPr txBox="1">
            <a:spLocks noChangeArrowheads="1"/>
          </p:cNvSpPr>
          <p:nvPr/>
        </p:nvSpPr>
        <p:spPr bwMode="auto">
          <a:xfrm>
            <a:off x="2765496" y="5589240"/>
            <a:ext cx="637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800080"/>
                </a:solidFill>
                <a:latin typeface="Tahoma" charset="0"/>
              </a:rPr>
              <a:t>NO:  H</a:t>
            </a:r>
            <a:r>
              <a:rPr lang="en-GB" sz="2400" b="1" baseline="30000">
                <a:solidFill>
                  <a:srgbClr val="800080"/>
                </a:solidFill>
                <a:latin typeface="Tahoma" charset="0"/>
              </a:rPr>
              <a:t>+</a:t>
            </a:r>
            <a:r>
              <a:rPr lang="en-GB" sz="2400" b="1">
                <a:solidFill>
                  <a:srgbClr val="800080"/>
                </a:solidFill>
                <a:latin typeface="Tahoma" charset="0"/>
              </a:rPr>
              <a:t>/Cr</a:t>
            </a:r>
            <a:r>
              <a:rPr lang="en-GB" sz="2400" b="1" baseline="-25000">
                <a:solidFill>
                  <a:srgbClr val="800080"/>
                </a:solidFill>
                <a:latin typeface="Tahoma" charset="0"/>
              </a:rPr>
              <a:t>2</a:t>
            </a:r>
            <a:r>
              <a:rPr lang="en-GB" sz="2400" b="1">
                <a:solidFill>
                  <a:srgbClr val="800080"/>
                </a:solidFill>
                <a:latin typeface="Tahoma" charset="0"/>
              </a:rPr>
              <a:t>O</a:t>
            </a:r>
            <a:r>
              <a:rPr lang="en-GB" sz="2400" b="1" baseline="-25000">
                <a:solidFill>
                  <a:srgbClr val="800080"/>
                </a:solidFill>
                <a:latin typeface="Tahoma" charset="0"/>
              </a:rPr>
              <a:t>7</a:t>
            </a:r>
            <a:r>
              <a:rPr lang="en-GB" sz="2400" b="1" baseline="30000">
                <a:solidFill>
                  <a:srgbClr val="800080"/>
                </a:solidFill>
                <a:latin typeface="Tahoma" charset="0"/>
              </a:rPr>
              <a:t>2-</a:t>
            </a:r>
            <a:r>
              <a:rPr lang="en-GB" sz="2400" b="1">
                <a:solidFill>
                  <a:srgbClr val="800080"/>
                </a:solidFill>
                <a:latin typeface="Tahoma" charset="0"/>
              </a:rPr>
              <a:t> won’t oxidise Cl</a:t>
            </a:r>
            <a:r>
              <a:rPr lang="en-GB" sz="2400" b="1" baseline="30000">
                <a:solidFill>
                  <a:srgbClr val="800080"/>
                </a:solidFill>
                <a:latin typeface="Tahoma" charset="0"/>
              </a:rPr>
              <a:t>-</a:t>
            </a:r>
            <a:r>
              <a:rPr lang="en-GB" sz="2400" b="1">
                <a:solidFill>
                  <a:srgbClr val="800080"/>
                </a:solidFill>
                <a:latin typeface="Tahoma" charset="0"/>
              </a:rPr>
              <a:t> to Cl</a:t>
            </a:r>
            <a:r>
              <a:rPr lang="en-GB" sz="2400" b="1" baseline="-25000">
                <a:solidFill>
                  <a:srgbClr val="800080"/>
                </a:solidFill>
                <a:latin typeface="Tahoma" charset="0"/>
              </a:rPr>
              <a:t>2</a:t>
            </a:r>
            <a:r>
              <a:rPr lang="en-GB" sz="2400" b="1">
                <a:solidFill>
                  <a:srgbClr val="800080"/>
                </a:solidFill>
                <a:latin typeface="Tahoma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5856" y="6093296"/>
            <a:ext cx="49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E°(Cr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7</a:t>
            </a:r>
            <a:r>
              <a:rPr lang="en-GB" baseline="30000" dirty="0"/>
              <a:t>2–</a:t>
            </a:r>
            <a:r>
              <a:rPr lang="en-GB" dirty="0"/>
              <a:t>/Cr</a:t>
            </a:r>
            <a:r>
              <a:rPr lang="en-GB" baseline="30000" dirty="0"/>
              <a:t>3+</a:t>
            </a:r>
            <a:r>
              <a:rPr lang="en-GB" dirty="0"/>
              <a:t>) &lt; E°( Cl</a:t>
            </a:r>
            <a:r>
              <a:rPr lang="en-GB" baseline="-25000" dirty="0"/>
              <a:t>2</a:t>
            </a:r>
            <a:r>
              <a:rPr lang="en-GB" dirty="0"/>
              <a:t>/ </a:t>
            </a:r>
            <a:r>
              <a:rPr lang="en-GB" dirty="0" err="1"/>
              <a:t>Cl</a:t>
            </a:r>
            <a:r>
              <a:rPr lang="en-GB" baseline="30000" dirty="0"/>
              <a:t>–</a:t>
            </a:r>
            <a:r>
              <a:rPr lang="en-GB" dirty="0"/>
              <a:t>) and therefore Cr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7</a:t>
            </a:r>
            <a:r>
              <a:rPr lang="en-GB" baseline="30000" dirty="0"/>
              <a:t>2–</a:t>
            </a:r>
            <a:r>
              <a:rPr lang="en-GB" dirty="0"/>
              <a:t> cannot gain electrons from </a:t>
            </a:r>
            <a:r>
              <a:rPr lang="en-GB" dirty="0" err="1"/>
              <a:t>Cl</a:t>
            </a:r>
            <a:r>
              <a:rPr lang="en-GB" baseline="30000" dirty="0"/>
              <a:t>–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684213" y="1700213"/>
            <a:ext cx="792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23850" y="1195388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0 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547813" y="1700213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27088" y="443547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+ 1.36 V 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27088" y="1987550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–ve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3" name="Text Box 7"/>
              <p:cNvSpPr txBox="1">
                <a:spLocks noChangeArrowheads="1"/>
              </p:cNvSpPr>
              <p:nvPr/>
            </p:nvSpPr>
            <p:spPr bwMode="auto">
              <a:xfrm>
                <a:off x="4572000" y="4437063"/>
                <a:ext cx="50768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1800" b="1" dirty="0">
                    <a:latin typeface="Tahoma" charset="0"/>
                  </a:rPr>
                  <a:t>MnO</a:t>
                </a:r>
                <a:r>
                  <a:rPr lang="en-GB" sz="1800" b="1" baseline="-25000" dirty="0">
                    <a:latin typeface="Tahoma" charset="0"/>
                  </a:rPr>
                  <a:t>4</a:t>
                </a:r>
                <a:r>
                  <a:rPr lang="en-GB" sz="1800" b="1" baseline="30000" dirty="0">
                    <a:latin typeface="Tahoma" charset="0"/>
                  </a:rPr>
                  <a:t>-</a:t>
                </a:r>
                <a:r>
                  <a:rPr lang="en-GB" sz="1800" b="1" dirty="0">
                    <a:latin typeface="Tahoma" charset="0"/>
                  </a:rPr>
                  <a:t> + 8 H</a:t>
                </a:r>
                <a:r>
                  <a:rPr lang="en-GB" sz="1800" b="1" baseline="30000" dirty="0">
                    <a:latin typeface="Tahoma" charset="0"/>
                  </a:rPr>
                  <a:t>+</a:t>
                </a:r>
                <a:r>
                  <a:rPr lang="en-GB" sz="1800" b="1" dirty="0">
                    <a:latin typeface="Tahoma" charset="0"/>
                  </a:rPr>
                  <a:t> + 5 e</a:t>
                </a:r>
                <a:r>
                  <a:rPr lang="en-GB" sz="1800" b="1" baseline="30000" dirty="0">
                    <a:latin typeface="Tahoma" charset="0"/>
                  </a:rPr>
                  <a:t>-</a:t>
                </a:r>
                <a:r>
                  <a:rPr lang="en-GB" sz="18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18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1800" b="1" dirty="0">
                    <a:latin typeface="Tahoma" charset="0"/>
                    <a:sym typeface="Chemistry Serif" charset="0"/>
                  </a:rPr>
                  <a:t>  Mn</a:t>
                </a:r>
                <a:r>
                  <a:rPr lang="en-GB" sz="1800" b="1" baseline="30000" dirty="0">
                    <a:latin typeface="Tahoma" charset="0"/>
                    <a:sym typeface="Chemistry Serif" charset="0"/>
                  </a:rPr>
                  <a:t>2+</a:t>
                </a:r>
                <a:r>
                  <a:rPr lang="en-GB" sz="1800" b="1" dirty="0">
                    <a:latin typeface="Tahoma" charset="0"/>
                    <a:sym typeface="Chemistry Serif" charset="0"/>
                  </a:rPr>
                  <a:t> + 4 H</a:t>
                </a:r>
                <a:r>
                  <a:rPr lang="en-GB" sz="1800" b="1" baseline="-25000" dirty="0">
                    <a:latin typeface="Tahoma" charset="0"/>
                    <a:sym typeface="Chemistry Serif" charset="0"/>
                  </a:rPr>
                  <a:t>2</a:t>
                </a:r>
                <a:r>
                  <a:rPr lang="en-GB" sz="1800" b="1" dirty="0">
                    <a:latin typeface="Tahoma" charset="0"/>
                    <a:sym typeface="Chemistry Serif" charset="0"/>
                  </a:rPr>
                  <a:t>O</a:t>
                </a:r>
                <a:endParaRPr lang="en-GB" sz="20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501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4437063"/>
                <a:ext cx="5076825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60" t="-8333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7451725" y="1700213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694488" y="393065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  <a:cs typeface="Tahoma" charset="0"/>
              </a:rPr>
              <a:t>+ 1.51</a:t>
            </a:r>
            <a:r>
              <a:rPr lang="en-GB" sz="2400" b="1">
                <a:latin typeface="Tahoma" charset="0"/>
              </a:rPr>
              <a:t> V 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767513" y="1987550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+ve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7" name="Text Box 11"/>
              <p:cNvSpPr txBox="1">
                <a:spLocks noChangeArrowheads="1"/>
              </p:cNvSpPr>
              <p:nvPr/>
            </p:nvSpPr>
            <p:spPr bwMode="auto">
              <a:xfrm>
                <a:off x="323850" y="4941888"/>
                <a:ext cx="280828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Cl</a:t>
                </a:r>
                <a:r>
                  <a:rPr lang="en-GB" sz="2000" b="1" baseline="-25000" dirty="0">
                    <a:latin typeface="Tahoma" charset="0"/>
                  </a:rPr>
                  <a:t>2</a:t>
                </a:r>
                <a:r>
                  <a:rPr lang="en-GB" sz="2000" b="1" dirty="0">
                    <a:latin typeface="Tahoma" charset="0"/>
                  </a:rPr>
                  <a:t> + 2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 2 Cl</a:t>
                </a:r>
                <a:r>
                  <a:rPr lang="en-GB" sz="2000" b="1" baseline="30000" dirty="0">
                    <a:latin typeface="Tahoma" charset="0"/>
                    <a:sym typeface="Chemistry Serif" charset="0"/>
                  </a:rPr>
                  <a:t>-</a:t>
                </a:r>
                <a:endParaRPr lang="en-GB" sz="24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5018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4941888"/>
                <a:ext cx="2808288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169" t="-7692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900113" y="5516563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V="1">
            <a:off x="6767513" y="5011738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1547813" y="3211513"/>
            <a:ext cx="590391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3563938" y="328295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+ 0.03 V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4140200" y="270668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e</a:t>
            </a:r>
            <a:r>
              <a:rPr lang="en-GB" sz="2400" b="1" baseline="30000">
                <a:solidFill>
                  <a:srgbClr val="FF0000"/>
                </a:solidFill>
                <a:latin typeface="Tahoma" charset="0"/>
              </a:rPr>
              <a:t>–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-33338"/>
            <a:ext cx="9144000" cy="5191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800" b="1" dirty="0">
                <a:latin typeface="Tahoma" charset="0"/>
              </a:rPr>
              <a:t>TASK 9 – Q6d</a:t>
            </a:r>
            <a:endParaRPr lang="en-GB" sz="1600" dirty="0">
              <a:sym typeface="Chemistry SansSerif" charset="0"/>
            </a:endParaRP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8459788" y="1123950"/>
            <a:ext cx="52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+ 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2804152" y="5517232"/>
            <a:ext cx="637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rgbClr val="800080"/>
                </a:solidFill>
                <a:latin typeface="Tahoma" charset="0"/>
              </a:rPr>
              <a:t>YES:  H</a:t>
            </a:r>
            <a:r>
              <a:rPr lang="en-GB" sz="2400" b="1" baseline="30000" dirty="0">
                <a:solidFill>
                  <a:srgbClr val="800080"/>
                </a:solidFill>
                <a:latin typeface="Tahoma" charset="0"/>
              </a:rPr>
              <a:t>+</a:t>
            </a:r>
            <a:r>
              <a:rPr lang="en-GB" sz="2400" b="1" dirty="0">
                <a:solidFill>
                  <a:srgbClr val="800080"/>
                </a:solidFill>
                <a:latin typeface="Tahoma" charset="0"/>
              </a:rPr>
              <a:t>/MnO</a:t>
            </a:r>
            <a:r>
              <a:rPr lang="en-GB" sz="2400" b="1" baseline="-25000" dirty="0">
                <a:solidFill>
                  <a:srgbClr val="800080"/>
                </a:solidFill>
                <a:latin typeface="Tahoma" charset="0"/>
              </a:rPr>
              <a:t>4</a:t>
            </a:r>
            <a:r>
              <a:rPr lang="en-GB" sz="2400" b="1" baseline="30000" dirty="0">
                <a:solidFill>
                  <a:srgbClr val="800080"/>
                </a:solidFill>
                <a:latin typeface="Tahoma" charset="0"/>
              </a:rPr>
              <a:t>-</a:t>
            </a:r>
            <a:r>
              <a:rPr lang="en-GB" sz="2400" b="1" dirty="0">
                <a:solidFill>
                  <a:srgbClr val="800080"/>
                </a:solidFill>
                <a:latin typeface="Tahoma" charset="0"/>
              </a:rPr>
              <a:t> oxidises </a:t>
            </a:r>
            <a:r>
              <a:rPr lang="en-GB" sz="2400" b="1" dirty="0" err="1">
                <a:solidFill>
                  <a:srgbClr val="800080"/>
                </a:solidFill>
                <a:latin typeface="Tahoma" charset="0"/>
              </a:rPr>
              <a:t>Cl</a:t>
            </a:r>
            <a:r>
              <a:rPr lang="en-GB" sz="2400" b="1" baseline="30000" dirty="0">
                <a:solidFill>
                  <a:srgbClr val="800080"/>
                </a:solidFill>
                <a:latin typeface="Tahoma" charset="0"/>
              </a:rPr>
              <a:t>-</a:t>
            </a:r>
            <a:r>
              <a:rPr lang="en-GB" sz="2400" b="1" dirty="0">
                <a:solidFill>
                  <a:srgbClr val="800080"/>
                </a:solidFill>
                <a:latin typeface="Tahoma" charset="0"/>
              </a:rPr>
              <a:t> to Cl</a:t>
            </a:r>
            <a:r>
              <a:rPr lang="en-GB" sz="2400" b="1" baseline="-25000" dirty="0">
                <a:solidFill>
                  <a:srgbClr val="800080"/>
                </a:solidFill>
                <a:latin typeface="Tahoma" charset="0"/>
              </a:rPr>
              <a:t>2</a:t>
            </a:r>
            <a:r>
              <a:rPr lang="en-GB" sz="2400" b="1" dirty="0">
                <a:solidFill>
                  <a:srgbClr val="800080"/>
                </a:solidFill>
                <a:latin typeface="Tahoma" charset="0"/>
              </a:rPr>
              <a:t> 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250825" y="692150"/>
            <a:ext cx="889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3333CC"/>
                </a:solidFill>
                <a:latin typeface="Tahoma" charset="0"/>
              </a:rPr>
              <a:t>Pt(s)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|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Cl</a:t>
            </a:r>
            <a:r>
              <a:rPr lang="en-GB" sz="2400" b="1" baseline="30000">
                <a:solidFill>
                  <a:srgbClr val="3333CC"/>
                </a:solidFill>
                <a:latin typeface="Tahoma" charset="0"/>
              </a:rPr>
              <a:t>-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(aq)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|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Cl</a:t>
            </a:r>
            <a:r>
              <a:rPr lang="en-GB" sz="2400" b="1" baseline="-25000">
                <a:solidFill>
                  <a:srgbClr val="3333CC"/>
                </a:solidFill>
                <a:latin typeface="Tahoma" charset="0"/>
              </a:rPr>
              <a:t>2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(g)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||MnO</a:t>
            </a:r>
            <a:r>
              <a:rPr lang="en-US" sz="2400" b="1" baseline="-25000">
                <a:solidFill>
                  <a:srgbClr val="3333CC"/>
                </a:solidFill>
                <a:latin typeface="Tahoma" charset="0"/>
                <a:cs typeface="Tahoma" charset="0"/>
              </a:rPr>
              <a:t>4</a:t>
            </a:r>
            <a:r>
              <a:rPr lang="en-US" sz="2400" b="1" baseline="30000">
                <a:solidFill>
                  <a:srgbClr val="3333CC"/>
                </a:solidFill>
                <a:latin typeface="Tahoma" charset="0"/>
                <a:cs typeface="Tahoma" charset="0"/>
              </a:rPr>
              <a:t>-</a:t>
            </a:r>
            <a:r>
              <a:rPr lang="en-US" sz="2400" b="1" baseline="-25000">
                <a:solidFill>
                  <a:srgbClr val="3333CC"/>
                </a:solidFill>
                <a:latin typeface="Tahoma" charset="0"/>
                <a:cs typeface="Tahoma" charset="0"/>
              </a:rPr>
              <a:t> 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(aq),H</a:t>
            </a:r>
            <a:r>
              <a:rPr lang="en-US" sz="2400" b="1" baseline="30000">
                <a:solidFill>
                  <a:srgbClr val="3333CC"/>
                </a:solidFill>
                <a:latin typeface="Tahoma" charset="0"/>
                <a:cs typeface="Tahoma" charset="0"/>
              </a:rPr>
              <a:t>+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(aq),Mn</a:t>
            </a:r>
            <a:r>
              <a:rPr lang="en-US" sz="2400" b="1" baseline="30000">
                <a:solidFill>
                  <a:srgbClr val="3333CC"/>
                </a:solidFill>
                <a:latin typeface="Tahoma" charset="0"/>
                <a:cs typeface="Tahoma" charset="0"/>
              </a:rPr>
              <a:t>2+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(aq)|Pt(s)</a:t>
            </a:r>
            <a:endParaRPr lang="en-GB" sz="2400" b="1">
              <a:solidFill>
                <a:srgbClr val="3333CC"/>
              </a:solidFill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3848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E°(MnO</a:t>
            </a:r>
            <a:r>
              <a:rPr lang="en-GB" baseline="-25000" dirty="0"/>
              <a:t>4</a:t>
            </a:r>
            <a:r>
              <a:rPr lang="en-GB" baseline="30000" dirty="0"/>
              <a:t>–</a:t>
            </a:r>
            <a:r>
              <a:rPr lang="en-GB" dirty="0"/>
              <a:t>/Mn</a:t>
            </a:r>
            <a:r>
              <a:rPr lang="en-GB" baseline="30000" dirty="0"/>
              <a:t>2+</a:t>
            </a:r>
            <a:r>
              <a:rPr lang="en-GB" dirty="0"/>
              <a:t>) &gt; E°(Cl</a:t>
            </a:r>
            <a:r>
              <a:rPr lang="en-GB" baseline="-25000" dirty="0"/>
              <a:t>2</a:t>
            </a:r>
            <a:r>
              <a:rPr lang="en-GB" dirty="0"/>
              <a:t>/ </a:t>
            </a:r>
            <a:r>
              <a:rPr lang="en-GB" dirty="0" err="1"/>
              <a:t>Cl</a:t>
            </a:r>
            <a:r>
              <a:rPr lang="en-GB" baseline="30000" dirty="0"/>
              <a:t>–</a:t>
            </a:r>
            <a:r>
              <a:rPr lang="en-GB" dirty="0"/>
              <a:t>) and therefore MnO</a:t>
            </a:r>
            <a:r>
              <a:rPr lang="en-GB" baseline="-25000" dirty="0"/>
              <a:t>4</a:t>
            </a:r>
            <a:r>
              <a:rPr lang="en-GB" baseline="30000" dirty="0"/>
              <a:t>–</a:t>
            </a:r>
            <a:r>
              <a:rPr lang="en-GB" dirty="0"/>
              <a:t> gains electrons from </a:t>
            </a:r>
            <a:r>
              <a:rPr lang="en-GB" dirty="0" err="1"/>
              <a:t>Cl</a:t>
            </a:r>
            <a:r>
              <a:rPr lang="en-GB" baseline="30000" dirty="0"/>
              <a:t>–</a:t>
            </a:r>
            <a:r>
              <a:rPr lang="en-GB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684213" y="1773238"/>
            <a:ext cx="7920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8459788" y="1268413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0 </a:t>
            </a:r>
          </a:p>
        </p:txBody>
      </p:sp>
      <p:sp>
        <p:nvSpPr>
          <p:cNvPr id="219141" name="Line 5"/>
          <p:cNvSpPr>
            <a:spLocks noChangeShapeType="1"/>
          </p:cNvSpPr>
          <p:nvPr/>
        </p:nvSpPr>
        <p:spPr bwMode="auto">
          <a:xfrm>
            <a:off x="1547813" y="1773238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827088" y="5229225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– 2.36 V 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827088" y="2060575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–ve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144" name="Text Box 8"/>
              <p:cNvSpPr txBox="1">
                <a:spLocks noChangeArrowheads="1"/>
              </p:cNvSpPr>
              <p:nvPr/>
            </p:nvSpPr>
            <p:spPr bwMode="auto">
              <a:xfrm>
                <a:off x="468313" y="5734050"/>
                <a:ext cx="280828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Mg</a:t>
                </a:r>
                <a:r>
                  <a:rPr lang="en-GB" sz="2000" b="1" baseline="30000" dirty="0">
                    <a:latin typeface="Tahoma" charset="0"/>
                  </a:rPr>
                  <a:t>2+</a:t>
                </a:r>
                <a:r>
                  <a:rPr lang="en-GB" sz="2000" b="1" dirty="0">
                    <a:latin typeface="Tahoma" charset="0"/>
                  </a:rPr>
                  <a:t> + 2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 Mg</a:t>
                </a:r>
                <a:r>
                  <a:rPr lang="en-GB" sz="2400" b="1" dirty="0">
                    <a:latin typeface="Tahom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914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5734050"/>
                <a:ext cx="280828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386" b="-22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145" name="Line 9"/>
          <p:cNvSpPr>
            <a:spLocks noChangeShapeType="1"/>
          </p:cNvSpPr>
          <p:nvPr/>
        </p:nvSpPr>
        <p:spPr bwMode="auto">
          <a:xfrm>
            <a:off x="7488238" y="1773238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6694488" y="429260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  <a:cs typeface="Tahoma" charset="0"/>
              </a:rPr>
              <a:t>–</a:t>
            </a:r>
            <a:r>
              <a:rPr lang="en-GB" sz="2400" b="1">
                <a:latin typeface="Tahoma" charset="0"/>
              </a:rPr>
              <a:t> 0.26 V </a:t>
            </a:r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6767513" y="2060575"/>
            <a:ext cx="1657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1600" b="1">
                <a:latin typeface="Tahoma" charset="0"/>
              </a:rPr>
              <a:t>+ve electrode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9148" name="Text Box 12"/>
              <p:cNvSpPr txBox="1">
                <a:spLocks noChangeArrowheads="1"/>
              </p:cNvSpPr>
              <p:nvPr/>
            </p:nvSpPr>
            <p:spPr bwMode="auto">
              <a:xfrm>
                <a:off x="6335713" y="4797425"/>
                <a:ext cx="280828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GB" sz="2000" b="1" dirty="0">
                    <a:latin typeface="Tahoma" charset="0"/>
                  </a:rPr>
                  <a:t>V</a:t>
                </a:r>
                <a:r>
                  <a:rPr lang="en-GB" sz="2000" b="1" baseline="30000" dirty="0">
                    <a:latin typeface="Tahoma" charset="0"/>
                  </a:rPr>
                  <a:t>3+</a:t>
                </a:r>
                <a:r>
                  <a:rPr lang="en-GB" sz="2000" b="1" dirty="0">
                    <a:latin typeface="Tahoma" charset="0"/>
                  </a:rPr>
                  <a:t> + e</a:t>
                </a:r>
                <a:r>
                  <a:rPr lang="en-GB" sz="2000" b="1" baseline="30000" dirty="0">
                    <a:latin typeface="Tahoma" charset="0"/>
                  </a:rPr>
                  <a:t>-</a:t>
                </a:r>
                <a:r>
                  <a:rPr lang="en-GB" sz="2000" b="1" dirty="0">
                    <a:latin typeface="Tahoma" charset="0"/>
                  </a:rPr>
                  <a:t>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b="1" dirty="0">
                    <a:latin typeface="Tahoma" charset="0"/>
                    <a:sym typeface="Chemistry Serif" charset="0"/>
                  </a:rPr>
                  <a:t>  V</a:t>
                </a:r>
                <a:r>
                  <a:rPr lang="en-GB" sz="2000" b="1" baseline="30000" dirty="0">
                    <a:latin typeface="Tahoma" charset="0"/>
                    <a:sym typeface="Chemistry Serif" charset="0"/>
                  </a:rPr>
                  <a:t>2+</a:t>
                </a:r>
                <a:endParaRPr lang="en-GB" sz="2400" b="1" dirty="0">
                  <a:latin typeface="Tahoma" charset="0"/>
                </a:endParaRPr>
              </a:p>
            </p:txBody>
          </p:sp>
        </mc:Choice>
        <mc:Fallback xmlns="">
          <p:sp>
            <p:nvSpPr>
              <p:cNvPr id="21914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5713" y="4797425"/>
                <a:ext cx="280828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169"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149" name="Line 13"/>
          <p:cNvSpPr>
            <a:spLocks noChangeShapeType="1"/>
          </p:cNvSpPr>
          <p:nvPr/>
        </p:nvSpPr>
        <p:spPr bwMode="auto">
          <a:xfrm flipH="1">
            <a:off x="900113" y="6310313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50" name="Line 14"/>
          <p:cNvSpPr>
            <a:spLocks noChangeShapeType="1"/>
          </p:cNvSpPr>
          <p:nvPr/>
        </p:nvSpPr>
        <p:spPr bwMode="auto">
          <a:xfrm flipV="1">
            <a:off x="6767513" y="5373688"/>
            <a:ext cx="1439862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51" name="Line 15"/>
          <p:cNvSpPr>
            <a:spLocks noChangeShapeType="1"/>
          </p:cNvSpPr>
          <p:nvPr/>
        </p:nvSpPr>
        <p:spPr bwMode="auto">
          <a:xfrm>
            <a:off x="1547813" y="3573463"/>
            <a:ext cx="590391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152" name="Text Box 16"/>
          <p:cNvSpPr txBox="1">
            <a:spLocks noChangeArrowheads="1"/>
          </p:cNvSpPr>
          <p:nvPr/>
        </p:nvSpPr>
        <p:spPr bwMode="auto">
          <a:xfrm>
            <a:off x="3563938" y="364490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+ 2.10 V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219153" name="Text Box 17"/>
          <p:cNvSpPr txBox="1">
            <a:spLocks noChangeArrowheads="1"/>
          </p:cNvSpPr>
          <p:nvPr/>
        </p:nvSpPr>
        <p:spPr bwMode="auto">
          <a:xfrm>
            <a:off x="4140200" y="30686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FF0000"/>
                </a:solidFill>
                <a:latin typeface="Tahoma" charset="0"/>
              </a:rPr>
              <a:t>e</a:t>
            </a:r>
            <a:r>
              <a:rPr lang="en-GB" sz="2400" b="1" baseline="30000">
                <a:solidFill>
                  <a:srgbClr val="FF0000"/>
                </a:solidFill>
                <a:latin typeface="Tahoma" charset="0"/>
              </a:rPr>
              <a:t>–</a:t>
            </a:r>
            <a:r>
              <a:rPr lang="en-GB" sz="2400" b="1">
                <a:latin typeface="Tahoma" charset="0"/>
              </a:rPr>
              <a:t> </a:t>
            </a:r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1403350" y="765175"/>
            <a:ext cx="648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solidFill>
                  <a:srgbClr val="3333CC"/>
                </a:solidFill>
                <a:latin typeface="Tahoma" charset="0"/>
              </a:rPr>
              <a:t>Mg(s)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|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Mg</a:t>
            </a:r>
            <a:r>
              <a:rPr lang="en-GB" sz="2400" b="1" baseline="30000">
                <a:solidFill>
                  <a:srgbClr val="3333CC"/>
                </a:solidFill>
                <a:latin typeface="Tahoma" charset="0"/>
              </a:rPr>
              <a:t>2+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(aq)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||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V</a:t>
            </a:r>
            <a:r>
              <a:rPr lang="en-GB" sz="2400" b="1" baseline="30000">
                <a:solidFill>
                  <a:srgbClr val="3333CC"/>
                </a:solidFill>
                <a:latin typeface="Tahoma" charset="0"/>
              </a:rPr>
              <a:t>3+</a:t>
            </a:r>
            <a:r>
              <a:rPr lang="en-GB" sz="2400" b="1">
                <a:solidFill>
                  <a:srgbClr val="3333CC"/>
                </a:solidFill>
                <a:latin typeface="Tahoma" charset="0"/>
              </a:rPr>
              <a:t>(aq),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V</a:t>
            </a:r>
            <a:r>
              <a:rPr lang="en-US" sz="2400" b="1" baseline="30000">
                <a:solidFill>
                  <a:srgbClr val="3333CC"/>
                </a:solidFill>
                <a:latin typeface="Tahoma" charset="0"/>
                <a:cs typeface="Tahoma" charset="0"/>
              </a:rPr>
              <a:t>2+</a:t>
            </a:r>
            <a:r>
              <a:rPr lang="en-US" sz="2400" b="1">
                <a:solidFill>
                  <a:srgbClr val="3333CC"/>
                </a:solidFill>
                <a:latin typeface="Tahoma" charset="0"/>
                <a:cs typeface="Tahoma" charset="0"/>
              </a:rPr>
              <a:t>(aq)|Pt(s)</a:t>
            </a:r>
            <a:endParaRPr lang="en-GB" sz="2400" b="1">
              <a:solidFill>
                <a:srgbClr val="3333CC"/>
              </a:solidFill>
              <a:latin typeface="Tahoma" charset="0"/>
            </a:endParaRPr>
          </a:p>
        </p:txBody>
      </p:sp>
      <p:sp>
        <p:nvSpPr>
          <p:cNvPr id="45074" name="Rectangle 19"/>
          <p:cNvSpPr>
            <a:spLocks noChangeArrowheads="1"/>
          </p:cNvSpPr>
          <p:nvPr/>
        </p:nvSpPr>
        <p:spPr bwMode="auto">
          <a:xfrm>
            <a:off x="0" y="-33338"/>
            <a:ext cx="9144000" cy="5191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2800" b="1" dirty="0">
                <a:latin typeface="Tahoma" charset="0"/>
              </a:rPr>
              <a:t>TASK 9 – Q6e</a:t>
            </a:r>
            <a:endParaRPr lang="en-GB" sz="1600" dirty="0">
              <a:sym typeface="Chemistry SansSerif" charset="0"/>
            </a:endParaRPr>
          </a:p>
        </p:txBody>
      </p:sp>
      <p:sp>
        <p:nvSpPr>
          <p:cNvPr id="45075" name="Text Box 20"/>
          <p:cNvSpPr txBox="1">
            <a:spLocks noChangeArrowheads="1"/>
          </p:cNvSpPr>
          <p:nvPr/>
        </p:nvSpPr>
        <p:spPr bwMode="auto">
          <a:xfrm>
            <a:off x="323850" y="1268413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>
                <a:latin typeface="Tahoma" charset="0"/>
              </a:rPr>
              <a:t>– </a:t>
            </a:r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3563888" y="5589240"/>
            <a:ext cx="4751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400" b="1" dirty="0">
                <a:solidFill>
                  <a:srgbClr val="800080"/>
                </a:solidFill>
                <a:latin typeface="Tahoma" charset="0"/>
              </a:rPr>
              <a:t>YES:  Mg reduces V</a:t>
            </a:r>
            <a:r>
              <a:rPr lang="en-GB" sz="2400" b="1" baseline="30000" dirty="0">
                <a:solidFill>
                  <a:srgbClr val="800080"/>
                </a:solidFill>
                <a:latin typeface="Tahoma" charset="0"/>
              </a:rPr>
              <a:t>3+</a:t>
            </a:r>
            <a:r>
              <a:rPr lang="en-GB" sz="2400" b="1" dirty="0">
                <a:solidFill>
                  <a:srgbClr val="800080"/>
                </a:solidFill>
                <a:latin typeface="Tahoma" charset="0"/>
              </a:rPr>
              <a:t> to V</a:t>
            </a:r>
            <a:r>
              <a:rPr lang="en-GB" sz="2400" b="1" baseline="30000" dirty="0">
                <a:solidFill>
                  <a:srgbClr val="800080"/>
                </a:solidFill>
                <a:latin typeface="Tahoma" charset="0"/>
              </a:rPr>
              <a:t>2+</a:t>
            </a:r>
            <a:r>
              <a:rPr lang="en-GB" sz="2400" b="1" dirty="0">
                <a:solidFill>
                  <a:srgbClr val="800080"/>
                </a:solidFill>
                <a:latin typeface="Tahoma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1880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E°(V</a:t>
            </a:r>
            <a:r>
              <a:rPr lang="en-GB" baseline="30000" dirty="0"/>
              <a:t>3+</a:t>
            </a:r>
            <a:r>
              <a:rPr lang="en-GB" dirty="0"/>
              <a:t>/V</a:t>
            </a:r>
            <a:r>
              <a:rPr lang="en-GB" baseline="30000" dirty="0"/>
              <a:t>2+</a:t>
            </a:r>
            <a:r>
              <a:rPr lang="en-GB" dirty="0"/>
              <a:t>) &gt; E°(Mg</a:t>
            </a:r>
            <a:r>
              <a:rPr lang="en-GB" baseline="30000" dirty="0"/>
              <a:t>2+</a:t>
            </a:r>
            <a:r>
              <a:rPr lang="en-GB" dirty="0"/>
              <a:t>/Mg) and therefore V</a:t>
            </a:r>
            <a:r>
              <a:rPr lang="en-GB" baseline="30000" dirty="0"/>
              <a:t>3+</a:t>
            </a:r>
            <a:r>
              <a:rPr lang="en-GB" dirty="0"/>
              <a:t> gains electrons from Mg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nimBg="1"/>
      <p:bldP spid="219142" grpId="0"/>
      <p:bldP spid="219143" grpId="0" animBg="1"/>
      <p:bldP spid="219144" grpId="0"/>
      <p:bldP spid="219145" grpId="0" animBg="1"/>
      <p:bldP spid="219146" grpId="0"/>
      <p:bldP spid="219147" grpId="0" animBg="1"/>
      <p:bldP spid="219148" grpId="0"/>
      <p:bldP spid="219149" grpId="0" animBg="1"/>
      <p:bldP spid="219150" grpId="0" animBg="1"/>
      <p:bldP spid="219151" grpId="0" animBg="1"/>
      <p:bldP spid="219152" grpId="0"/>
      <p:bldP spid="219153" grpId="0"/>
      <p:bldP spid="219154" grpId="0"/>
      <p:bldP spid="219157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80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 Narrow"/>
                <a:cs typeface="Arial Narrow"/>
              </a:rPr>
              <a:t> Commercial Cells   </a:t>
            </a:r>
            <a:r>
              <a:rPr lang="en-US" sz="4000" b="1" dirty="0">
                <a:solidFill>
                  <a:srgbClr val="333399"/>
                </a:solidFill>
                <a:latin typeface="Arial Narrow"/>
                <a:cs typeface="Arial Narrow"/>
              </a:rPr>
              <a:t>Non rechargeable</a:t>
            </a:r>
          </a:p>
        </p:txBody>
      </p:sp>
      <p:pic>
        <p:nvPicPr>
          <p:cNvPr id="3" name="Picture 2" descr="b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34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19" descr="http://upload.wikimedia.org/wikipedia/en/archive/a/af/20050728141701%21Zincbattery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06500"/>
            <a:ext cx="4278312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893175" cy="504825"/>
          </a:xfrm>
        </p:spPr>
        <p:txBody>
          <a:bodyPr/>
          <a:lstStyle/>
          <a:p>
            <a:pPr marL="536575" indent="-536575" eaLnBrk="1" hangingPunct="1">
              <a:spcBef>
                <a:spcPct val="50000"/>
              </a:spcBef>
              <a:buFontTx/>
              <a:buNone/>
            </a:pPr>
            <a:r>
              <a:rPr lang="en-GB" sz="2400" dirty="0">
                <a:latin typeface="Arial Black" charset="0"/>
                <a:cs typeface="Arial" charset="0"/>
              </a:rPr>
              <a:t>Non-rechargeable cells – </a:t>
            </a:r>
            <a:r>
              <a:rPr lang="en-GB" sz="2400" dirty="0">
                <a:solidFill>
                  <a:srgbClr val="FF0000"/>
                </a:solidFill>
                <a:latin typeface="Arial Black" charset="0"/>
                <a:cs typeface="Arial" charset="0"/>
              </a:rPr>
              <a:t>Zinc-carbon</a:t>
            </a:r>
          </a:p>
        </p:txBody>
      </p:sp>
      <p:pic>
        <p:nvPicPr>
          <p:cNvPr id="54275" name="Picture 12" descr="is?tZ632S6_iPc5OptActAngIGRKQSRYl2X6HNXST1LnL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14"/>
          <p:cNvSpPr txBox="1">
            <a:spLocks noChangeArrowheads="1"/>
          </p:cNvSpPr>
          <p:nvPr/>
        </p:nvSpPr>
        <p:spPr bwMode="auto">
          <a:xfrm>
            <a:off x="323528" y="4653136"/>
            <a:ext cx="6072988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071563" indent="-1071563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000" dirty="0"/>
              <a:t>–0.80 V 	Zn(NH</a:t>
            </a:r>
            <a:r>
              <a:rPr lang="en-GB" sz="2000" baseline="-25000" dirty="0"/>
              <a:t>3</a:t>
            </a:r>
            <a:r>
              <a:rPr lang="en-GB" sz="2000" dirty="0"/>
              <a:t>)</a:t>
            </a:r>
            <a:r>
              <a:rPr lang="en-GB" sz="2000" baseline="-25000" dirty="0"/>
              <a:t>2</a:t>
            </a:r>
            <a:r>
              <a:rPr lang="en-GB" sz="2000" baseline="30000" dirty="0"/>
              <a:t>2+</a:t>
            </a:r>
            <a:r>
              <a:rPr lang="en-GB" sz="2000" dirty="0"/>
              <a:t> +  2 e</a:t>
            </a:r>
            <a:r>
              <a:rPr lang="en-GB" sz="2000" baseline="30000" dirty="0"/>
              <a:t>-</a:t>
            </a:r>
            <a:r>
              <a:rPr lang="en-GB" sz="2000" dirty="0"/>
              <a:t>    </a:t>
            </a:r>
            <a:r>
              <a:rPr lang="en-GB" sz="2000" dirty="0">
                <a:sym typeface="Chemistry SansSerif" charset="0"/>
              </a:rPr>
              <a:t>   Zn  +  2 NH</a:t>
            </a:r>
            <a:r>
              <a:rPr lang="en-GB" sz="2000" baseline="-25000" dirty="0">
                <a:sym typeface="Chemistry SansSerif" charset="0"/>
              </a:rPr>
              <a:t>3</a:t>
            </a:r>
            <a:endParaRPr lang="en-GB" sz="2000" dirty="0">
              <a:sym typeface="Chemistry SansSerif" charset="0"/>
            </a:endParaRPr>
          </a:p>
          <a:p>
            <a:pPr>
              <a:spcBef>
                <a:spcPts val="0"/>
              </a:spcBef>
            </a:pPr>
            <a:endParaRPr lang="en-GB" sz="900" dirty="0">
              <a:sym typeface="Chemistry SansSerif" charset="0"/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ym typeface="Chemistry SansSerif" charset="0"/>
              </a:rPr>
              <a:t>+0.70 V	2 MnO</a:t>
            </a:r>
            <a:r>
              <a:rPr lang="en-GB" sz="2000" baseline="-25000" dirty="0">
                <a:sym typeface="Chemistry SansSerif" charset="0"/>
              </a:rPr>
              <a:t>2</a:t>
            </a:r>
            <a:r>
              <a:rPr lang="en-GB" sz="2000" dirty="0">
                <a:sym typeface="Chemistry SansSerif" charset="0"/>
              </a:rPr>
              <a:t>  +  2 H</a:t>
            </a:r>
            <a:r>
              <a:rPr lang="en-GB" sz="2000" baseline="30000" dirty="0">
                <a:sym typeface="Chemistry SansSerif" charset="0"/>
              </a:rPr>
              <a:t>+</a:t>
            </a:r>
            <a:r>
              <a:rPr lang="en-GB" sz="2000" dirty="0">
                <a:sym typeface="Chemistry SansSerif" charset="0"/>
              </a:rPr>
              <a:t>  +  2 e</a:t>
            </a:r>
            <a:r>
              <a:rPr lang="en-GB" sz="2000" baseline="30000" dirty="0">
                <a:sym typeface="Chemistry SansSerif" charset="0"/>
              </a:rPr>
              <a:t>–</a:t>
            </a:r>
            <a:r>
              <a:rPr lang="en-GB" sz="2000" dirty="0">
                <a:sym typeface="Chemistry SansSerif" charset="0"/>
              </a:rPr>
              <a:t>       Mn</a:t>
            </a:r>
            <a:r>
              <a:rPr lang="en-GB" sz="2000" baseline="-25000" dirty="0">
                <a:sym typeface="Chemistry SansSerif" charset="0"/>
              </a:rPr>
              <a:t>2</a:t>
            </a:r>
            <a:r>
              <a:rPr lang="en-GB" sz="2000" dirty="0">
                <a:sym typeface="Chemistry SansSerif" charset="0"/>
              </a:rPr>
              <a:t>O</a:t>
            </a:r>
            <a:r>
              <a:rPr lang="en-GB" sz="2000" baseline="-25000" dirty="0">
                <a:sym typeface="Chemistry SansSerif" charset="0"/>
              </a:rPr>
              <a:t>3</a:t>
            </a:r>
            <a:r>
              <a:rPr lang="en-GB" sz="2000" dirty="0">
                <a:sym typeface="Chemistry SansSerif" charset="0"/>
              </a:rPr>
              <a:t>  +  H</a:t>
            </a:r>
            <a:r>
              <a:rPr lang="en-GB" sz="2000" baseline="-25000" dirty="0">
                <a:sym typeface="Chemistry SansSerif" charset="0"/>
              </a:rPr>
              <a:t>2</a:t>
            </a:r>
            <a:r>
              <a:rPr lang="en-GB" sz="2000" dirty="0">
                <a:sym typeface="Chemistry SansSerif" charset="0"/>
              </a:rPr>
              <a:t>O</a:t>
            </a:r>
          </a:p>
        </p:txBody>
      </p:sp>
      <p:sp>
        <p:nvSpPr>
          <p:cNvPr id="54277" name="Text Box 17"/>
          <p:cNvSpPr txBox="1">
            <a:spLocks noChangeArrowheads="1"/>
          </p:cNvSpPr>
          <p:nvPr/>
        </p:nvSpPr>
        <p:spPr bwMode="auto">
          <a:xfrm>
            <a:off x="6948264" y="260648"/>
            <a:ext cx="2046287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8288" indent="-268288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en-GB" sz="2000" b="1" dirty="0">
                <a:solidFill>
                  <a:schemeClr val="accent2"/>
                </a:solidFill>
              </a:rPr>
              <a:t>Standard cell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GB" sz="2000" b="1" dirty="0">
                <a:solidFill>
                  <a:schemeClr val="accent2"/>
                </a:solidFill>
              </a:rPr>
              <a:t>Short life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5877272"/>
            <a:ext cx="8496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2 MnO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2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 +  2 H</a:t>
            </a:r>
            <a:r>
              <a:rPr lang="en-GB" sz="2000" b="1" baseline="30000" dirty="0">
                <a:solidFill>
                  <a:srgbClr val="333399"/>
                </a:solidFill>
                <a:sym typeface="Chemistry SansSerif" charset="0"/>
              </a:rPr>
              <a:t>+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 +  Zn  +  2 NH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3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 </a:t>
            </a:r>
            <a:r>
              <a:rPr lang="en-GB" sz="2000" b="1" dirty="0">
                <a:solidFill>
                  <a:srgbClr val="333399"/>
                </a:solidFill>
                <a:sym typeface="Symbol"/>
              </a:rPr>
              <a:t></a:t>
            </a:r>
            <a:r>
              <a:rPr lang="en-GB" sz="2000" b="1" dirty="0">
                <a:solidFill>
                  <a:srgbClr val="333399"/>
                </a:solidFill>
              </a:rPr>
              <a:t> 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 Mn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2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O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3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 +  H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2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O  +  </a:t>
            </a:r>
            <a:r>
              <a:rPr lang="en-GB" sz="2000" b="1" dirty="0">
                <a:solidFill>
                  <a:srgbClr val="333399"/>
                </a:solidFill>
              </a:rPr>
              <a:t>Zn(NH</a:t>
            </a:r>
            <a:r>
              <a:rPr lang="en-GB" sz="2000" b="1" baseline="-25000" dirty="0">
                <a:solidFill>
                  <a:srgbClr val="333399"/>
                </a:solidFill>
              </a:rPr>
              <a:t>3</a:t>
            </a:r>
            <a:r>
              <a:rPr lang="en-GB" sz="2000" b="1" dirty="0">
                <a:solidFill>
                  <a:srgbClr val="333399"/>
                </a:solidFill>
              </a:rPr>
              <a:t>)</a:t>
            </a:r>
            <a:r>
              <a:rPr lang="en-GB" sz="2000" b="1" baseline="-25000" dirty="0">
                <a:solidFill>
                  <a:srgbClr val="333399"/>
                </a:solidFill>
              </a:rPr>
              <a:t>2</a:t>
            </a:r>
            <a:r>
              <a:rPr lang="en-GB" sz="2000" b="1" baseline="30000" dirty="0">
                <a:solidFill>
                  <a:srgbClr val="333399"/>
                </a:solidFill>
              </a:rPr>
              <a:t>2+</a:t>
            </a:r>
          </a:p>
          <a:p>
            <a:pPr>
              <a:spcBef>
                <a:spcPct val="50000"/>
              </a:spcBef>
            </a:pPr>
            <a:r>
              <a:rPr lang="en-GB" sz="2000" b="1" dirty="0" err="1">
                <a:solidFill>
                  <a:srgbClr val="333399"/>
                </a:solidFill>
              </a:rPr>
              <a:t>Emf</a:t>
            </a:r>
            <a:r>
              <a:rPr lang="en-GB" sz="2000" b="1" dirty="0">
                <a:solidFill>
                  <a:srgbClr val="333399"/>
                </a:solidFill>
              </a:rPr>
              <a:t> = +1.50 V </a:t>
            </a:r>
            <a:endParaRPr lang="en-GB" sz="2000" b="1" dirty="0">
              <a:solidFill>
                <a:srgbClr val="333399"/>
              </a:solidFill>
              <a:sym typeface="Chemistry SansSerif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88" y="4797152"/>
            <a:ext cx="288032" cy="234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960" y="5210454"/>
            <a:ext cx="288032" cy="23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893175" cy="504825"/>
          </a:xfrm>
        </p:spPr>
        <p:txBody>
          <a:bodyPr/>
          <a:lstStyle/>
          <a:p>
            <a:pPr marL="536575" indent="-536575" eaLnBrk="1" hangingPunct="1">
              <a:spcBef>
                <a:spcPct val="50000"/>
              </a:spcBef>
              <a:buFontTx/>
              <a:buNone/>
            </a:pPr>
            <a:r>
              <a:rPr lang="en-GB" sz="2400" dirty="0">
                <a:latin typeface="Arial Black" charset="0"/>
                <a:cs typeface="Arial" charset="0"/>
              </a:rPr>
              <a:t>Non-rechargeable cells – </a:t>
            </a:r>
            <a:r>
              <a:rPr lang="en-GB" sz="2400" dirty="0">
                <a:solidFill>
                  <a:srgbClr val="FF0000"/>
                </a:solidFill>
                <a:latin typeface="Arial Black" charset="0"/>
                <a:cs typeface="Arial" charset="0"/>
              </a:rPr>
              <a:t>alkaline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251520" y="4509120"/>
            <a:ext cx="61720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071563" indent="-1071563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000" dirty="0"/>
              <a:t>–0.76 V 	Zn</a:t>
            </a:r>
            <a:r>
              <a:rPr lang="en-GB" sz="2000" baseline="30000" dirty="0"/>
              <a:t>2+</a:t>
            </a:r>
            <a:r>
              <a:rPr lang="en-GB" sz="2000" dirty="0"/>
              <a:t> +  2 e</a:t>
            </a:r>
            <a:r>
              <a:rPr lang="en-GB" sz="2000" baseline="30000" dirty="0"/>
              <a:t>–</a:t>
            </a:r>
            <a:r>
              <a:rPr lang="en-GB" sz="2000" dirty="0"/>
              <a:t>  </a:t>
            </a:r>
            <a:r>
              <a:rPr lang="en-GB" sz="2000" dirty="0">
                <a:sym typeface="Chemistry SansSerif" charset="0"/>
              </a:rPr>
              <a:t>     Zn  </a:t>
            </a:r>
          </a:p>
          <a:p>
            <a:pPr>
              <a:spcBef>
                <a:spcPts val="0"/>
              </a:spcBef>
            </a:pPr>
            <a:endParaRPr lang="en-GB" sz="800" dirty="0">
              <a:sym typeface="Chemistry SansSerif" charset="0"/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ym typeface="Chemistry SansSerif" charset="0"/>
              </a:rPr>
              <a:t>+0.84 V	MnO</a:t>
            </a:r>
            <a:r>
              <a:rPr lang="en-GB" sz="2000" baseline="-25000" dirty="0">
                <a:sym typeface="Chemistry SansSerif" charset="0"/>
              </a:rPr>
              <a:t>2</a:t>
            </a:r>
            <a:r>
              <a:rPr lang="en-GB" sz="2000" dirty="0">
                <a:sym typeface="Chemistry SansSerif" charset="0"/>
              </a:rPr>
              <a:t>  +  H</a:t>
            </a:r>
            <a:r>
              <a:rPr lang="en-GB" sz="2000" baseline="-25000" dirty="0">
                <a:sym typeface="Chemistry SansSerif" charset="0"/>
              </a:rPr>
              <a:t>2</a:t>
            </a:r>
            <a:r>
              <a:rPr lang="en-GB" sz="2000" dirty="0">
                <a:sym typeface="Chemistry SansSerif" charset="0"/>
              </a:rPr>
              <a:t>O  +   e</a:t>
            </a:r>
            <a:r>
              <a:rPr lang="en-GB" sz="2000" baseline="30000" dirty="0">
                <a:sym typeface="Chemistry SansSerif" charset="0"/>
              </a:rPr>
              <a:t>–</a:t>
            </a:r>
            <a:r>
              <a:rPr lang="en-GB" sz="2000" dirty="0">
                <a:sym typeface="Chemistry SansSerif" charset="0"/>
              </a:rPr>
              <a:t>        </a:t>
            </a:r>
            <a:r>
              <a:rPr lang="en-GB" sz="2000" dirty="0" err="1">
                <a:sym typeface="Chemistry SansSerif" charset="0"/>
              </a:rPr>
              <a:t>MnO</a:t>
            </a:r>
            <a:r>
              <a:rPr lang="en-GB" sz="2000" dirty="0">
                <a:sym typeface="Chemistry SansSerif" charset="0"/>
              </a:rPr>
              <a:t>(OH)  +  OH</a:t>
            </a:r>
            <a:r>
              <a:rPr lang="en-GB" sz="2000" baseline="30000" dirty="0">
                <a:sym typeface="Chemistry SansSerif" charset="0"/>
              </a:rPr>
              <a:t>–</a:t>
            </a:r>
            <a:endParaRPr lang="en-GB" sz="2000" dirty="0">
              <a:sym typeface="Chemistry SansSerif" charset="0"/>
            </a:endParaRPr>
          </a:p>
        </p:txBody>
      </p:sp>
      <p:pic>
        <p:nvPicPr>
          <p:cNvPr id="55300" name="Picture 7" descr="DURACELL COPPER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23938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7" t="16536" r="12354" b="30318"/>
          <a:stretch>
            <a:fillRect/>
          </a:stretch>
        </p:blipFill>
        <p:spPr bwMode="auto">
          <a:xfrm>
            <a:off x="5003800" y="981075"/>
            <a:ext cx="3240088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7164288" y="260648"/>
            <a:ext cx="1749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8288" indent="-268288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en-GB" sz="2000" b="1" dirty="0">
                <a:solidFill>
                  <a:srgbClr val="333399"/>
                </a:solidFill>
              </a:rPr>
              <a:t>Longer life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5877272"/>
            <a:ext cx="8496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2MnO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2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 +  2H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2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O  +  Zn  </a:t>
            </a:r>
            <a:r>
              <a:rPr lang="en-GB" sz="2000" b="1" dirty="0">
                <a:solidFill>
                  <a:srgbClr val="333399"/>
                </a:solidFill>
                <a:sym typeface="Symbol"/>
              </a:rPr>
              <a:t></a:t>
            </a:r>
            <a:r>
              <a:rPr lang="en-GB" sz="2000" b="1" dirty="0">
                <a:solidFill>
                  <a:srgbClr val="333399"/>
                </a:solidFill>
              </a:rPr>
              <a:t> 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 2MnO(OH)  +  2OH</a:t>
            </a:r>
            <a:r>
              <a:rPr lang="en-GB" sz="2000" b="1" baseline="30000" dirty="0">
                <a:solidFill>
                  <a:srgbClr val="333399"/>
                </a:solidFill>
                <a:sym typeface="Chemistry SansSerif" charset="0"/>
              </a:rPr>
              <a:t>–   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+</a:t>
            </a:r>
            <a:r>
              <a:rPr lang="en-GB" sz="2000" b="1" baseline="30000" dirty="0">
                <a:solidFill>
                  <a:srgbClr val="333399"/>
                </a:solidFill>
                <a:sym typeface="Chemistry SansSerif" charset="0"/>
              </a:rPr>
              <a:t>  </a:t>
            </a:r>
            <a:r>
              <a:rPr lang="en-GB" sz="2000" b="1" dirty="0">
                <a:solidFill>
                  <a:srgbClr val="333399"/>
                </a:solidFill>
              </a:rPr>
              <a:t>Zn</a:t>
            </a:r>
            <a:r>
              <a:rPr lang="en-GB" sz="2000" b="1" baseline="30000" dirty="0">
                <a:solidFill>
                  <a:srgbClr val="333399"/>
                </a:solidFill>
              </a:rPr>
              <a:t>2+</a:t>
            </a:r>
            <a:endParaRPr lang="en-GB" sz="2000" b="1" dirty="0">
              <a:solidFill>
                <a:srgbClr val="333399"/>
              </a:solidFill>
              <a:sym typeface="Chemistry SansSerif" charset="0"/>
            </a:endParaRPr>
          </a:p>
          <a:p>
            <a:pPr>
              <a:spcBef>
                <a:spcPct val="50000"/>
              </a:spcBef>
            </a:pPr>
            <a:r>
              <a:rPr lang="en-GB" sz="2000" b="1" dirty="0" err="1">
                <a:solidFill>
                  <a:srgbClr val="333399"/>
                </a:solidFill>
              </a:rPr>
              <a:t>Emf</a:t>
            </a:r>
            <a:r>
              <a:rPr lang="en-GB" sz="2000" b="1" dirty="0">
                <a:solidFill>
                  <a:srgbClr val="333399"/>
                </a:solidFill>
              </a:rPr>
              <a:t> = +1.60 V </a:t>
            </a:r>
            <a:endParaRPr lang="en-GB" sz="2000" b="1" dirty="0">
              <a:solidFill>
                <a:srgbClr val="333399"/>
              </a:solidFill>
              <a:sym typeface="Chemistry SansSerif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634390"/>
            <a:ext cx="288032" cy="234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5013176"/>
            <a:ext cx="288032" cy="23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2" b="2893"/>
          <a:stretch/>
        </p:blipFill>
        <p:spPr bwMode="auto">
          <a:xfrm>
            <a:off x="258" y="1700808"/>
            <a:ext cx="9143741" cy="5157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486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 Narrow"/>
                <a:cs typeface="Arial Narrow"/>
              </a:rPr>
              <a:t>  Commercial Cells   </a:t>
            </a:r>
            <a:r>
              <a:rPr lang="en-US" sz="4000" b="1" dirty="0">
                <a:solidFill>
                  <a:srgbClr val="333399"/>
                </a:solidFill>
                <a:latin typeface="Arial Narrow"/>
                <a:cs typeface="Arial Narrow"/>
              </a:rPr>
              <a:t>Rechargeable</a:t>
            </a:r>
          </a:p>
        </p:txBody>
      </p:sp>
    </p:spTree>
    <p:extLst>
      <p:ext uri="{BB962C8B-B14F-4D97-AF65-F5344CB8AC3E}">
        <p14:creationId xmlns:p14="http://schemas.microsoft.com/office/powerpoint/2010/main" val="2594320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893175" cy="504825"/>
          </a:xfrm>
        </p:spPr>
        <p:txBody>
          <a:bodyPr/>
          <a:lstStyle/>
          <a:p>
            <a:pPr marL="536575" indent="-536575" eaLnBrk="1" hangingPunct="1">
              <a:spcBef>
                <a:spcPct val="50000"/>
              </a:spcBef>
              <a:buFontTx/>
              <a:buNone/>
            </a:pPr>
            <a:r>
              <a:rPr lang="en-GB" sz="2400" dirty="0">
                <a:latin typeface="Arial Black" charset="0"/>
                <a:cs typeface="Arial" charset="0"/>
              </a:rPr>
              <a:t>Rechargeable cells – </a:t>
            </a:r>
            <a:r>
              <a:rPr lang="en-GB" sz="2400" dirty="0">
                <a:solidFill>
                  <a:srgbClr val="FF0000"/>
                </a:solidFill>
                <a:latin typeface="Arial Black" charset="0"/>
                <a:cs typeface="Arial" charset="0"/>
              </a:rPr>
              <a:t>Li ion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67544" y="4797152"/>
            <a:ext cx="46499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071563" indent="-1071563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000" dirty="0"/>
              <a:t>+0.60 V 	Li</a:t>
            </a:r>
            <a:r>
              <a:rPr lang="en-GB" sz="2000" baseline="30000" dirty="0"/>
              <a:t>+</a:t>
            </a:r>
            <a:r>
              <a:rPr lang="en-GB" sz="2000" dirty="0"/>
              <a:t>  +  CoO</a:t>
            </a:r>
            <a:r>
              <a:rPr lang="en-GB" sz="2000" baseline="-25000" dirty="0"/>
              <a:t>2</a:t>
            </a:r>
            <a:r>
              <a:rPr lang="en-GB" sz="2000" dirty="0"/>
              <a:t> +  e</a:t>
            </a:r>
            <a:r>
              <a:rPr lang="en-GB" sz="2000" baseline="30000" dirty="0"/>
              <a:t>–</a:t>
            </a:r>
            <a:r>
              <a:rPr lang="en-GB" sz="2000" dirty="0"/>
              <a:t>  </a:t>
            </a:r>
            <a:r>
              <a:rPr lang="en-GB" sz="2000" dirty="0">
                <a:sym typeface="Chemistry SansSerif" charset="0"/>
              </a:rPr>
              <a:t>       LiCoO</a:t>
            </a:r>
            <a:r>
              <a:rPr lang="en-GB" sz="2000" baseline="-25000" dirty="0">
                <a:sym typeface="Chemistry SansSerif" charset="0"/>
              </a:rPr>
              <a:t>2</a:t>
            </a:r>
            <a:endParaRPr lang="en-GB" sz="2000" dirty="0">
              <a:sym typeface="Chemistry SansSerif" charset="0"/>
            </a:endParaRPr>
          </a:p>
          <a:p>
            <a:pPr>
              <a:spcBef>
                <a:spcPts val="0"/>
              </a:spcBef>
            </a:pPr>
            <a:endParaRPr lang="en-GB" sz="800" dirty="0">
              <a:sym typeface="Chemistry SansSerif" charset="0"/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ym typeface="Chemistry SansSerif" charset="0"/>
              </a:rPr>
              <a:t>–3.00 V	Li</a:t>
            </a:r>
            <a:r>
              <a:rPr lang="en-GB" sz="2000" baseline="30000" dirty="0">
                <a:sym typeface="Chemistry SansSerif" charset="0"/>
              </a:rPr>
              <a:t>+</a:t>
            </a:r>
            <a:r>
              <a:rPr lang="en-GB" sz="2000" dirty="0">
                <a:sym typeface="Chemistry SansSerif" charset="0"/>
              </a:rPr>
              <a:t>  +  e</a:t>
            </a:r>
            <a:r>
              <a:rPr lang="en-GB" sz="2000" baseline="30000" dirty="0">
                <a:sym typeface="Chemistry SansSerif" charset="0"/>
              </a:rPr>
              <a:t>–</a:t>
            </a:r>
            <a:r>
              <a:rPr lang="en-GB" sz="2000" dirty="0">
                <a:sym typeface="Chemistry SansSerif" charset="0"/>
              </a:rPr>
              <a:t>        Li</a:t>
            </a:r>
          </a:p>
        </p:txBody>
      </p:sp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6119813" y="260648"/>
            <a:ext cx="30241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288" indent="-268288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en-GB" sz="2000" b="1" dirty="0">
                <a:solidFill>
                  <a:srgbClr val="333399"/>
                </a:solidFill>
              </a:rPr>
              <a:t>Rechargeable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GB" sz="2000" b="1" dirty="0">
                <a:solidFill>
                  <a:srgbClr val="333399"/>
                </a:solidFill>
              </a:rPr>
              <a:t>Most common rechargeable cell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8376" r="8503" b="11289"/>
          <a:stretch/>
        </p:blipFill>
        <p:spPr bwMode="auto">
          <a:xfrm>
            <a:off x="323528" y="764704"/>
            <a:ext cx="5904655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536" y="5805264"/>
            <a:ext cx="8496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In use:         CoO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2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+ Li </a:t>
            </a:r>
            <a:r>
              <a:rPr lang="en-GB" sz="2000" b="1" dirty="0">
                <a:solidFill>
                  <a:srgbClr val="333399"/>
                </a:solidFill>
                <a:sym typeface="Symbol"/>
              </a:rPr>
              <a:t></a:t>
            </a:r>
            <a:r>
              <a:rPr lang="en-GB" sz="2000" b="1" dirty="0">
                <a:solidFill>
                  <a:srgbClr val="333399"/>
                </a:solidFill>
              </a:rPr>
              <a:t> 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 LiCoO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2</a:t>
            </a:r>
            <a:endParaRPr lang="en-GB" sz="2000" b="1" baseline="-25000" dirty="0">
              <a:solidFill>
                <a:srgbClr val="333399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Charging:    LiCoO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2  </a:t>
            </a:r>
            <a:r>
              <a:rPr lang="en-GB" sz="2000" b="1" dirty="0">
                <a:solidFill>
                  <a:srgbClr val="333399"/>
                </a:solidFill>
                <a:sym typeface="Symbol"/>
              </a:rPr>
              <a:t></a:t>
            </a:r>
            <a:r>
              <a:rPr lang="en-GB" sz="2000" b="1" baseline="-25000" dirty="0">
                <a:solidFill>
                  <a:srgbClr val="333399"/>
                </a:solidFill>
                <a:sym typeface="Symbol"/>
              </a:rPr>
              <a:t> 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CoO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2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+ Li                  </a:t>
            </a:r>
            <a:r>
              <a:rPr lang="en-GB" sz="2000" b="1" dirty="0" err="1">
                <a:solidFill>
                  <a:srgbClr val="333399"/>
                </a:solidFill>
              </a:rPr>
              <a:t>Emf</a:t>
            </a:r>
            <a:r>
              <a:rPr lang="en-GB" sz="2000" b="1" dirty="0">
                <a:solidFill>
                  <a:srgbClr val="333399"/>
                </a:solidFill>
              </a:rPr>
              <a:t> = +3.60 V </a:t>
            </a:r>
            <a:endParaRPr lang="en-GB" sz="2000" b="1" dirty="0">
              <a:solidFill>
                <a:srgbClr val="333399"/>
              </a:solidFill>
              <a:sym typeface="Chemistry SansSerif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941168"/>
            <a:ext cx="288032" cy="234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5301208"/>
            <a:ext cx="288032" cy="23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893175" cy="504825"/>
          </a:xfrm>
        </p:spPr>
        <p:txBody>
          <a:bodyPr/>
          <a:lstStyle/>
          <a:p>
            <a:pPr marL="536575" indent="-536575" eaLnBrk="1" hangingPunct="1">
              <a:spcBef>
                <a:spcPct val="50000"/>
              </a:spcBef>
              <a:buFontTx/>
              <a:buNone/>
            </a:pPr>
            <a:r>
              <a:rPr lang="en-GB" sz="2400" dirty="0">
                <a:latin typeface="Arial Black" charset="0"/>
                <a:cs typeface="Arial" charset="0"/>
              </a:rPr>
              <a:t>Rechargeable cells – </a:t>
            </a:r>
            <a:r>
              <a:rPr lang="en-GB" sz="2400" dirty="0">
                <a:solidFill>
                  <a:srgbClr val="FF0000"/>
                </a:solidFill>
                <a:latin typeface="Arial Black" charset="0"/>
                <a:cs typeface="Arial" charset="0"/>
              </a:rPr>
              <a:t>lead-acid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95536" y="4758243"/>
            <a:ext cx="66947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071563" indent="-1071563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000" dirty="0"/>
              <a:t>+1.68 V 	PbO</a:t>
            </a:r>
            <a:r>
              <a:rPr lang="en-GB" sz="2000" baseline="-25000" dirty="0"/>
              <a:t>2</a:t>
            </a:r>
            <a:r>
              <a:rPr lang="en-GB" sz="2000" dirty="0"/>
              <a:t> + 3H</a:t>
            </a:r>
            <a:r>
              <a:rPr lang="en-GB" sz="2000" baseline="30000" dirty="0"/>
              <a:t>+</a:t>
            </a:r>
            <a:r>
              <a:rPr lang="en-GB" sz="2000" dirty="0"/>
              <a:t> + HSO</a:t>
            </a:r>
            <a:r>
              <a:rPr lang="en-GB" sz="2000" baseline="-25000" dirty="0"/>
              <a:t>4</a:t>
            </a:r>
            <a:r>
              <a:rPr lang="en-GB" sz="2000" baseline="30000" dirty="0"/>
              <a:t>–</a:t>
            </a:r>
            <a:r>
              <a:rPr lang="en-GB" sz="2000" dirty="0"/>
              <a:t> + 2e</a:t>
            </a:r>
            <a:r>
              <a:rPr lang="en-GB" sz="2000" baseline="30000" dirty="0"/>
              <a:t>–</a:t>
            </a:r>
            <a:r>
              <a:rPr lang="en-GB" sz="2000" dirty="0"/>
              <a:t>  </a:t>
            </a:r>
            <a:r>
              <a:rPr lang="en-GB" sz="2000" dirty="0">
                <a:sym typeface="Chemistry SansSerif" charset="0"/>
              </a:rPr>
              <a:t>       PbSO</a:t>
            </a:r>
            <a:r>
              <a:rPr lang="en-GB" sz="2000" baseline="-25000" dirty="0">
                <a:sym typeface="Chemistry SansSerif" charset="0"/>
              </a:rPr>
              <a:t>4</a:t>
            </a:r>
            <a:r>
              <a:rPr lang="en-GB" sz="2000" dirty="0">
                <a:sym typeface="Chemistry SansSerif" charset="0"/>
              </a:rPr>
              <a:t> + 2H</a:t>
            </a:r>
            <a:r>
              <a:rPr lang="en-GB" sz="2000" baseline="-25000" dirty="0">
                <a:sym typeface="Chemistry SansSerif" charset="0"/>
              </a:rPr>
              <a:t>2</a:t>
            </a:r>
            <a:r>
              <a:rPr lang="en-GB" sz="2000" dirty="0">
                <a:sym typeface="Chemistry SansSerif" charset="0"/>
              </a:rPr>
              <a:t>O</a:t>
            </a:r>
          </a:p>
          <a:p>
            <a:pPr>
              <a:spcBef>
                <a:spcPts val="0"/>
              </a:spcBef>
            </a:pPr>
            <a:endParaRPr lang="en-GB" sz="800" dirty="0">
              <a:sym typeface="Chemistry SansSerif" charset="0"/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ym typeface="Chemistry SansSerif" charset="0"/>
              </a:rPr>
              <a:t>–0.36 V	PbSO</a:t>
            </a:r>
            <a:r>
              <a:rPr lang="en-GB" sz="2000" baseline="-25000" dirty="0">
                <a:sym typeface="Chemistry SansSerif" charset="0"/>
              </a:rPr>
              <a:t>4</a:t>
            </a:r>
            <a:r>
              <a:rPr lang="en-GB" sz="2000" baseline="30000" dirty="0">
                <a:sym typeface="Chemistry SansSerif" charset="0"/>
              </a:rPr>
              <a:t> </a:t>
            </a:r>
            <a:r>
              <a:rPr lang="en-GB" sz="2000" dirty="0">
                <a:sym typeface="Chemistry SansSerif" charset="0"/>
              </a:rPr>
              <a:t> +  H</a:t>
            </a:r>
            <a:r>
              <a:rPr lang="en-GB" sz="2000" baseline="30000" dirty="0">
                <a:sym typeface="Chemistry SansSerif" charset="0"/>
              </a:rPr>
              <a:t>+</a:t>
            </a:r>
            <a:r>
              <a:rPr lang="en-GB" sz="2000" dirty="0">
                <a:sym typeface="Chemistry SansSerif" charset="0"/>
              </a:rPr>
              <a:t>  + 2e</a:t>
            </a:r>
            <a:r>
              <a:rPr lang="en-GB" sz="2000" baseline="30000" dirty="0">
                <a:sym typeface="Chemistry SansSerif" charset="0"/>
              </a:rPr>
              <a:t>–</a:t>
            </a:r>
            <a:r>
              <a:rPr lang="en-GB" sz="2000" dirty="0">
                <a:sym typeface="Chemistry SansSerif" charset="0"/>
              </a:rPr>
              <a:t>          Pb  +  HSO</a:t>
            </a:r>
            <a:r>
              <a:rPr lang="en-GB" sz="2000" baseline="-25000" dirty="0">
                <a:sym typeface="Chemistry SansSerif" charset="0"/>
              </a:rPr>
              <a:t>4</a:t>
            </a:r>
            <a:r>
              <a:rPr lang="en-GB" sz="2000" baseline="30000" dirty="0">
                <a:sym typeface="Chemistry SansSerif" charset="0"/>
              </a:rPr>
              <a:t>–</a:t>
            </a:r>
            <a:endParaRPr lang="en-GB" sz="2000" dirty="0">
              <a:sym typeface="Chemistry SansSerif" charset="0"/>
            </a:endParaRP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6624736" y="116632"/>
            <a:ext cx="277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68288" indent="-268288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en-GB" sz="1800" b="1" dirty="0">
                <a:solidFill>
                  <a:srgbClr val="333399"/>
                </a:solidFill>
              </a:rPr>
              <a:t>Used in sealed car batteries (6 cells giving about 12 V overall)</a:t>
            </a:r>
          </a:p>
        </p:txBody>
      </p:sp>
      <p:pic>
        <p:nvPicPr>
          <p:cNvPr id="59398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21463" r="44824" b="21463"/>
          <a:stretch>
            <a:fillRect/>
          </a:stretch>
        </p:blipFill>
        <p:spPr bwMode="auto">
          <a:xfrm>
            <a:off x="539552" y="836712"/>
            <a:ext cx="34226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http://www.thebatteryshop.co.uk/ekmps/shops/thebatteryshop/images/exide-027se-excell-car-battery-eb620-2024-p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61683"/>
            <a:ext cx="3096260" cy="285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992" y="5746152"/>
            <a:ext cx="90730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In use:        </a:t>
            </a:r>
            <a:r>
              <a:rPr lang="en-GB" sz="2000" b="1" dirty="0">
                <a:solidFill>
                  <a:srgbClr val="333399"/>
                </a:solidFill>
              </a:rPr>
              <a:t>PbO</a:t>
            </a:r>
            <a:r>
              <a:rPr lang="en-GB" sz="2000" b="1" baseline="-25000" dirty="0">
                <a:solidFill>
                  <a:srgbClr val="333399"/>
                </a:solidFill>
              </a:rPr>
              <a:t>2</a:t>
            </a:r>
            <a:r>
              <a:rPr lang="en-GB" sz="2000" b="1" dirty="0">
                <a:solidFill>
                  <a:srgbClr val="333399"/>
                </a:solidFill>
              </a:rPr>
              <a:t> + Pb + 2H</a:t>
            </a:r>
            <a:r>
              <a:rPr lang="en-GB" sz="2000" b="1" baseline="30000" dirty="0">
                <a:solidFill>
                  <a:srgbClr val="333399"/>
                </a:solidFill>
              </a:rPr>
              <a:t>+</a:t>
            </a:r>
            <a:r>
              <a:rPr lang="en-GB" sz="2000" b="1" dirty="0">
                <a:solidFill>
                  <a:srgbClr val="333399"/>
                </a:solidFill>
              </a:rPr>
              <a:t> + 2HSO</a:t>
            </a:r>
            <a:r>
              <a:rPr lang="en-GB" sz="2000" b="1" baseline="-25000" dirty="0">
                <a:solidFill>
                  <a:srgbClr val="333399"/>
                </a:solidFill>
              </a:rPr>
              <a:t>4</a:t>
            </a:r>
            <a:r>
              <a:rPr lang="en-GB" sz="2000" b="1" baseline="30000" dirty="0">
                <a:solidFill>
                  <a:srgbClr val="333399"/>
                </a:solidFill>
              </a:rPr>
              <a:t>–</a:t>
            </a:r>
            <a:r>
              <a:rPr lang="en-GB" sz="2000" b="1" dirty="0">
                <a:solidFill>
                  <a:srgbClr val="333399"/>
                </a:solidFill>
              </a:rPr>
              <a:t> </a:t>
            </a:r>
            <a:r>
              <a:rPr lang="en-GB" sz="2000" b="1" dirty="0">
                <a:solidFill>
                  <a:srgbClr val="333399"/>
                </a:solidFill>
                <a:sym typeface="Symbol"/>
              </a:rPr>
              <a:t>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 2PbSO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4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+ 2H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2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O</a:t>
            </a:r>
            <a:endParaRPr lang="en-GB" sz="2000" b="1" baseline="-25000" dirty="0">
              <a:solidFill>
                <a:srgbClr val="333399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Charging:   2PbSO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4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+ 2H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2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O </a:t>
            </a:r>
            <a:r>
              <a:rPr lang="en-GB" sz="2000" b="1" dirty="0">
                <a:solidFill>
                  <a:srgbClr val="333399"/>
                </a:solidFill>
                <a:sym typeface="Symbol"/>
              </a:rPr>
              <a:t> </a:t>
            </a:r>
            <a:r>
              <a:rPr lang="en-GB" sz="2000" b="1" dirty="0">
                <a:solidFill>
                  <a:srgbClr val="333399"/>
                </a:solidFill>
              </a:rPr>
              <a:t>PbO</a:t>
            </a:r>
            <a:r>
              <a:rPr lang="en-GB" sz="2000" b="1" baseline="-25000" dirty="0">
                <a:solidFill>
                  <a:srgbClr val="333399"/>
                </a:solidFill>
              </a:rPr>
              <a:t>2</a:t>
            </a:r>
            <a:r>
              <a:rPr lang="en-GB" sz="2000" b="1" dirty="0">
                <a:solidFill>
                  <a:srgbClr val="333399"/>
                </a:solidFill>
              </a:rPr>
              <a:t> + Pb + 2H</a:t>
            </a:r>
            <a:r>
              <a:rPr lang="en-GB" sz="2000" b="1" baseline="30000" dirty="0">
                <a:solidFill>
                  <a:srgbClr val="333399"/>
                </a:solidFill>
              </a:rPr>
              <a:t>+</a:t>
            </a:r>
            <a:r>
              <a:rPr lang="en-GB" sz="2000" b="1" dirty="0">
                <a:solidFill>
                  <a:srgbClr val="333399"/>
                </a:solidFill>
              </a:rPr>
              <a:t> + 2HSO</a:t>
            </a:r>
            <a:r>
              <a:rPr lang="en-GB" sz="2000" b="1" baseline="-25000" dirty="0">
                <a:solidFill>
                  <a:srgbClr val="333399"/>
                </a:solidFill>
              </a:rPr>
              <a:t>4</a:t>
            </a:r>
            <a:r>
              <a:rPr lang="en-GB" sz="2000" b="1" baseline="30000" dirty="0">
                <a:solidFill>
                  <a:srgbClr val="333399"/>
                </a:solidFill>
              </a:rPr>
              <a:t>–</a:t>
            </a:r>
            <a:r>
              <a:rPr lang="en-GB" sz="2000" b="1" dirty="0">
                <a:solidFill>
                  <a:srgbClr val="333399"/>
                </a:solidFill>
              </a:rPr>
              <a:t> </a:t>
            </a:r>
            <a:r>
              <a:rPr lang="en-GB" sz="2000" b="1" dirty="0">
                <a:solidFill>
                  <a:srgbClr val="333399"/>
                </a:solidFill>
                <a:sym typeface="Symbol"/>
              </a:rPr>
              <a:t> 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   </a:t>
            </a:r>
            <a:r>
              <a:rPr lang="en-GB" sz="2000" b="1" dirty="0">
                <a:solidFill>
                  <a:srgbClr val="333399"/>
                </a:solidFill>
              </a:rPr>
              <a:t>Emf = +2.04 V </a:t>
            </a:r>
            <a:endParaRPr lang="en-GB" sz="2000" b="1" dirty="0">
              <a:solidFill>
                <a:srgbClr val="333399"/>
              </a:solidFill>
              <a:sym typeface="Chemistry SansSerif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233" y="4866235"/>
            <a:ext cx="288032" cy="2347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202" y="5315541"/>
            <a:ext cx="288032" cy="23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 descr="FG18_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0"/>
            <a:ext cx="8243888" cy="657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893175" cy="504825"/>
          </a:xfrm>
        </p:spPr>
        <p:txBody>
          <a:bodyPr/>
          <a:lstStyle/>
          <a:p>
            <a:pPr marL="536575" indent="-536575" eaLnBrk="1" hangingPunct="1">
              <a:spcBef>
                <a:spcPct val="50000"/>
              </a:spcBef>
              <a:buFontTx/>
              <a:buNone/>
            </a:pPr>
            <a:r>
              <a:rPr lang="en-GB" sz="2400" dirty="0">
                <a:latin typeface="Arial Black" charset="0"/>
                <a:cs typeface="Arial" charset="0"/>
              </a:rPr>
              <a:t>Rechargeable cells – </a:t>
            </a:r>
            <a:r>
              <a:rPr lang="en-GB" sz="2400" dirty="0">
                <a:solidFill>
                  <a:srgbClr val="FF0000"/>
                </a:solidFill>
                <a:latin typeface="Arial Black" charset="0"/>
                <a:cs typeface="Arial" charset="0"/>
              </a:rPr>
              <a:t>nickel-cadmium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23528" y="4653136"/>
            <a:ext cx="5801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071563" indent="-1071563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GB" sz="2000" dirty="0"/>
              <a:t>+0.52 V 	</a:t>
            </a:r>
            <a:r>
              <a:rPr lang="en-GB" sz="2000" dirty="0" err="1"/>
              <a:t>NiO</a:t>
            </a:r>
            <a:r>
              <a:rPr lang="en-GB" sz="2000" dirty="0"/>
              <a:t>(OH) + </a:t>
            </a:r>
            <a:r>
              <a:rPr lang="en-GB" sz="2000" dirty="0" smtClean="0"/>
              <a:t>H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O </a:t>
            </a:r>
            <a:r>
              <a:rPr lang="en-GB" sz="2000" dirty="0"/>
              <a:t>+ </a:t>
            </a:r>
            <a:r>
              <a:rPr lang="en-GB" sz="2000" dirty="0" smtClean="0"/>
              <a:t>e</a:t>
            </a:r>
            <a:r>
              <a:rPr lang="en-GB" sz="2000" baseline="30000" dirty="0"/>
              <a:t>–</a:t>
            </a:r>
            <a:r>
              <a:rPr lang="en-GB" sz="2000" dirty="0"/>
              <a:t>  </a:t>
            </a:r>
            <a:r>
              <a:rPr lang="en-GB" sz="2000" dirty="0">
                <a:sym typeface="Chemistry SansSerif" charset="0"/>
              </a:rPr>
              <a:t>     Ni(OH)</a:t>
            </a:r>
            <a:r>
              <a:rPr lang="en-GB" sz="2000" baseline="-25000" dirty="0">
                <a:sym typeface="Chemistry SansSerif" charset="0"/>
              </a:rPr>
              <a:t>2</a:t>
            </a:r>
            <a:r>
              <a:rPr lang="en-GB" sz="2000" dirty="0">
                <a:sym typeface="Chemistry SansSerif" charset="0"/>
              </a:rPr>
              <a:t> </a:t>
            </a:r>
            <a:r>
              <a:rPr lang="en-GB" sz="2000" dirty="0" smtClean="0">
                <a:sym typeface="Chemistry SansSerif" charset="0"/>
              </a:rPr>
              <a:t>+ </a:t>
            </a:r>
            <a:r>
              <a:rPr lang="en-GB" sz="2000" dirty="0">
                <a:sym typeface="Chemistry SansSerif" charset="0"/>
              </a:rPr>
              <a:t>OH</a:t>
            </a:r>
            <a:r>
              <a:rPr lang="en-GB" sz="2000" baseline="30000" dirty="0">
                <a:sym typeface="Chemistry SansSerif" charset="0"/>
              </a:rPr>
              <a:t>–</a:t>
            </a:r>
            <a:endParaRPr lang="en-GB" sz="2000" dirty="0">
              <a:sym typeface="Chemistry SansSerif" charset="0"/>
            </a:endParaRPr>
          </a:p>
          <a:p>
            <a:pPr>
              <a:spcBef>
                <a:spcPts val="0"/>
              </a:spcBef>
            </a:pPr>
            <a:endParaRPr lang="en-GB" sz="800" dirty="0">
              <a:sym typeface="Chemistry SansSerif" charset="0"/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ym typeface="Chemistry SansSerif" charset="0"/>
              </a:rPr>
              <a:t>–0.88 V	Cd(OH)</a:t>
            </a:r>
            <a:r>
              <a:rPr lang="en-GB" sz="2000" baseline="-25000" dirty="0">
                <a:sym typeface="Chemistry SansSerif" charset="0"/>
              </a:rPr>
              <a:t>2</a:t>
            </a:r>
            <a:r>
              <a:rPr lang="en-GB" sz="2000" baseline="30000" dirty="0">
                <a:sym typeface="Chemistry SansSerif" charset="0"/>
              </a:rPr>
              <a:t> </a:t>
            </a:r>
            <a:r>
              <a:rPr lang="en-GB" sz="2000" dirty="0">
                <a:sym typeface="Chemistry SansSerif" charset="0"/>
              </a:rPr>
              <a:t> +  2 e</a:t>
            </a:r>
            <a:r>
              <a:rPr lang="en-GB" sz="2000" baseline="30000" dirty="0">
                <a:sym typeface="Chemistry SansSerif" charset="0"/>
              </a:rPr>
              <a:t>–</a:t>
            </a:r>
            <a:r>
              <a:rPr lang="en-GB" sz="2000" dirty="0">
                <a:sym typeface="Chemistry SansSerif" charset="0"/>
              </a:rPr>
              <a:t>       Cd  +  2 OH</a:t>
            </a:r>
            <a:r>
              <a:rPr lang="en-GB" sz="2000" baseline="30000" dirty="0">
                <a:sym typeface="Chemistry SansSerif" charset="0"/>
              </a:rPr>
              <a:t>–</a:t>
            </a:r>
            <a:endParaRPr lang="en-GB" sz="2000" dirty="0">
              <a:sym typeface="Chemistry SansSerif" charset="0"/>
            </a:endParaRPr>
          </a:p>
        </p:txBody>
      </p:sp>
      <p:pic>
        <p:nvPicPr>
          <p:cNvPr id="6042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t="22440" r="44824" b="31293"/>
          <a:stretch>
            <a:fillRect/>
          </a:stretch>
        </p:blipFill>
        <p:spPr bwMode="auto">
          <a:xfrm>
            <a:off x="5003800" y="1125538"/>
            <a:ext cx="374491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422" name="Picture 13" descr="http://www.batteryvault.co.uk/ekmps/shops/horsy24/images/uniross-smart-charger-with-4-x-2700mah-aa-rechargeable-batteries-643-p.jpg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r="6702"/>
          <a:stretch>
            <a:fillRect/>
          </a:stretch>
        </p:blipFill>
        <p:spPr bwMode="auto">
          <a:xfrm>
            <a:off x="900113" y="942975"/>
            <a:ext cx="3033712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3000" y="5805264"/>
            <a:ext cx="9001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In use:       </a:t>
            </a:r>
            <a:r>
              <a:rPr lang="en-GB" sz="2000" b="1" dirty="0" smtClean="0">
                <a:solidFill>
                  <a:srgbClr val="333399"/>
                </a:solidFill>
                <a:sym typeface="Chemistry SansSerif" charset="0"/>
              </a:rPr>
              <a:t>2</a:t>
            </a:r>
            <a:r>
              <a:rPr lang="en-GB" sz="2000" b="1" dirty="0" smtClean="0">
                <a:solidFill>
                  <a:srgbClr val="333399"/>
                </a:solidFill>
              </a:rPr>
              <a:t>NiO</a:t>
            </a:r>
            <a:r>
              <a:rPr lang="en-GB" sz="2000" b="1" dirty="0">
                <a:solidFill>
                  <a:srgbClr val="333399"/>
                </a:solidFill>
              </a:rPr>
              <a:t>(OH) + </a:t>
            </a:r>
            <a:r>
              <a:rPr lang="en-GB" sz="2000" b="1" dirty="0" smtClean="0">
                <a:solidFill>
                  <a:srgbClr val="333399"/>
                </a:solidFill>
              </a:rPr>
              <a:t>2H</a:t>
            </a:r>
            <a:r>
              <a:rPr lang="en-GB" sz="2000" b="1" baseline="-25000" dirty="0" smtClean="0">
                <a:solidFill>
                  <a:srgbClr val="333399"/>
                </a:solidFill>
              </a:rPr>
              <a:t>2</a:t>
            </a:r>
            <a:r>
              <a:rPr lang="en-GB" sz="2000" b="1" dirty="0" smtClean="0">
                <a:solidFill>
                  <a:srgbClr val="333399"/>
                </a:solidFill>
              </a:rPr>
              <a:t>O </a:t>
            </a:r>
            <a:r>
              <a:rPr lang="en-GB" sz="2000" b="1" dirty="0">
                <a:solidFill>
                  <a:srgbClr val="333399"/>
                </a:solidFill>
              </a:rPr>
              <a:t>+ Cd </a:t>
            </a:r>
            <a:r>
              <a:rPr lang="en-GB" sz="2000" b="1" dirty="0">
                <a:solidFill>
                  <a:srgbClr val="333399"/>
                </a:solidFill>
                <a:sym typeface="Symbol"/>
              </a:rPr>
              <a:t>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 </a:t>
            </a:r>
            <a:r>
              <a:rPr lang="en-GB" sz="2000" b="1" dirty="0" smtClean="0">
                <a:solidFill>
                  <a:srgbClr val="333399"/>
                </a:solidFill>
                <a:sym typeface="Chemistry SansSerif" charset="0"/>
              </a:rPr>
              <a:t>2Ni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(OH)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2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+ Cd(OH)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Charging:  </a:t>
            </a:r>
            <a:r>
              <a:rPr lang="en-GB" sz="2000" b="1" dirty="0" smtClean="0">
                <a:solidFill>
                  <a:srgbClr val="333399"/>
                </a:solidFill>
                <a:sym typeface="Chemistry SansSerif" charset="0"/>
              </a:rPr>
              <a:t>2Ni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(OH)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2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+ Cd(OH)</a:t>
            </a:r>
            <a:r>
              <a:rPr lang="en-GB" sz="2000" b="1" baseline="-25000" dirty="0">
                <a:solidFill>
                  <a:srgbClr val="333399"/>
                </a:solidFill>
                <a:sym typeface="Chemistry SansSerif" charset="0"/>
              </a:rPr>
              <a:t>2</a:t>
            </a:r>
            <a:r>
              <a:rPr lang="en-GB" sz="2000" b="1" dirty="0">
                <a:solidFill>
                  <a:srgbClr val="333399"/>
                </a:solidFill>
                <a:sym typeface="Chemistry SansSerif" charset="0"/>
              </a:rPr>
              <a:t> </a:t>
            </a:r>
            <a:r>
              <a:rPr lang="en-GB" sz="2000" b="1" dirty="0">
                <a:solidFill>
                  <a:srgbClr val="333399"/>
                </a:solidFill>
                <a:sym typeface="Symbol"/>
              </a:rPr>
              <a:t> </a:t>
            </a:r>
            <a:r>
              <a:rPr lang="en-GB" sz="2000" b="1" dirty="0" smtClean="0">
                <a:solidFill>
                  <a:srgbClr val="333399"/>
                </a:solidFill>
                <a:sym typeface="Symbol"/>
              </a:rPr>
              <a:t>2</a:t>
            </a:r>
            <a:r>
              <a:rPr lang="en-GB" sz="2000" b="1" dirty="0" smtClean="0">
                <a:solidFill>
                  <a:srgbClr val="333399"/>
                </a:solidFill>
              </a:rPr>
              <a:t>NiO</a:t>
            </a:r>
            <a:r>
              <a:rPr lang="en-GB" sz="2000" b="1" dirty="0">
                <a:solidFill>
                  <a:srgbClr val="333399"/>
                </a:solidFill>
              </a:rPr>
              <a:t>(OH) + </a:t>
            </a:r>
            <a:r>
              <a:rPr lang="en-GB" sz="2000" b="1" dirty="0" smtClean="0">
                <a:solidFill>
                  <a:srgbClr val="333399"/>
                </a:solidFill>
              </a:rPr>
              <a:t>2H</a:t>
            </a:r>
            <a:r>
              <a:rPr lang="en-GB" sz="2000" b="1" baseline="-25000" dirty="0" smtClean="0">
                <a:solidFill>
                  <a:srgbClr val="333399"/>
                </a:solidFill>
              </a:rPr>
              <a:t>2</a:t>
            </a:r>
            <a:r>
              <a:rPr lang="en-GB" sz="2000" b="1" dirty="0" smtClean="0">
                <a:solidFill>
                  <a:srgbClr val="333399"/>
                </a:solidFill>
              </a:rPr>
              <a:t>O </a:t>
            </a:r>
            <a:r>
              <a:rPr lang="en-GB" sz="2000" b="1" dirty="0">
                <a:solidFill>
                  <a:srgbClr val="333399"/>
                </a:solidFill>
              </a:rPr>
              <a:t>+ Cd    </a:t>
            </a:r>
            <a:r>
              <a:rPr lang="en-GB" sz="2000" b="1" dirty="0" err="1" smtClean="0">
                <a:solidFill>
                  <a:srgbClr val="333399"/>
                </a:solidFill>
              </a:rPr>
              <a:t>Emf</a:t>
            </a:r>
            <a:r>
              <a:rPr lang="en-GB" sz="2000" b="1" dirty="0" smtClean="0">
                <a:solidFill>
                  <a:srgbClr val="333399"/>
                </a:solidFill>
              </a:rPr>
              <a:t> </a:t>
            </a:r>
            <a:r>
              <a:rPr lang="en-GB" sz="2000" b="1" dirty="0">
                <a:solidFill>
                  <a:srgbClr val="333399"/>
                </a:solidFill>
              </a:rPr>
              <a:t>= +1.40 V </a:t>
            </a:r>
            <a:endParaRPr lang="en-GB" sz="2000" b="1" dirty="0">
              <a:solidFill>
                <a:srgbClr val="333399"/>
              </a:solidFill>
              <a:sym typeface="Chemistry SansSerif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4797152"/>
            <a:ext cx="288032" cy="234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5157192"/>
            <a:ext cx="288032" cy="23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 Narrow"/>
                <a:cs typeface="Arial Narrow"/>
              </a:rPr>
              <a:t>  Commercial Cells   </a:t>
            </a:r>
            <a:r>
              <a:rPr lang="en-US" sz="4000" b="1" dirty="0">
                <a:solidFill>
                  <a:srgbClr val="333399"/>
                </a:solidFill>
                <a:latin typeface="Arial Narrow"/>
                <a:cs typeface="Arial Narrow"/>
              </a:rPr>
              <a:t>Fuel Cells</a:t>
            </a:r>
          </a:p>
        </p:txBody>
      </p:sp>
      <p:pic>
        <p:nvPicPr>
          <p:cNvPr id="7" name="Picture 9" descr="28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78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050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" y="692696"/>
            <a:ext cx="9167402" cy="506727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007109"/>
              </p:ext>
            </p:extLst>
          </p:nvPr>
        </p:nvGraphicFramePr>
        <p:xfrm>
          <a:off x="-108520" y="980728"/>
          <a:ext cx="15765299" cy="572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Document" r:id="rId3" imgW="10731500" imgH="3898900" progId="Word.Document.12">
                  <p:embed/>
                </p:oleObj>
              </mc:Choice>
              <mc:Fallback>
                <p:oleObj name="Document" r:id="rId3" imgW="10731500" imgH="389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980728"/>
                        <a:ext cx="15765299" cy="5729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8747" y="116632"/>
            <a:ext cx="8893175" cy="1728192"/>
          </a:xfrm>
        </p:spPr>
        <p:txBody>
          <a:bodyPr/>
          <a:lstStyle/>
          <a:p>
            <a:pPr marL="536575" indent="-536575" algn="ctr" eaLnBrk="1" hangingPunct="1">
              <a:spcBef>
                <a:spcPct val="50000"/>
              </a:spcBef>
              <a:buFontTx/>
              <a:buNone/>
            </a:pPr>
            <a:r>
              <a:rPr lang="en-GB" dirty="0">
                <a:latin typeface="Arial Black" charset="0"/>
                <a:cs typeface="Arial" charset="0"/>
              </a:rPr>
              <a:t>Hydrogen-Oxygen FUEL </a:t>
            </a:r>
            <a:r>
              <a:rPr lang="en-GB" dirty="0" smtClean="0">
                <a:latin typeface="Arial Black" charset="0"/>
                <a:cs typeface="Arial" charset="0"/>
              </a:rPr>
              <a:t>CELLS</a:t>
            </a:r>
          </a:p>
          <a:p>
            <a:pPr marL="536575" indent="-536575" algn="ctr" eaLnBrk="1" hangingPunct="1">
              <a:spcBef>
                <a:spcPct val="50000"/>
              </a:spcBef>
              <a:buFontTx/>
              <a:buNone/>
            </a:pPr>
            <a:r>
              <a:rPr lang="en-GB" sz="1800" dirty="0" smtClean="0">
                <a:latin typeface="Arial Black" charset="0"/>
                <a:cs typeface="Arial" charset="0"/>
              </a:rPr>
              <a:t>(acidic conditions)</a:t>
            </a:r>
            <a:endParaRPr lang="en-GB" sz="1800" dirty="0">
              <a:latin typeface="Arial Black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4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496417"/>
              </p:ext>
            </p:extLst>
          </p:nvPr>
        </p:nvGraphicFramePr>
        <p:xfrm>
          <a:off x="-180528" y="980728"/>
          <a:ext cx="15765299" cy="572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4" imgW="10731500" imgH="3898900" progId="Word.Document.12">
                  <p:embed/>
                </p:oleObj>
              </mc:Choice>
              <mc:Fallback>
                <p:oleObj name="Document" r:id="rId4" imgW="10731500" imgH="389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80528" y="980728"/>
                        <a:ext cx="15765299" cy="5729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8747" y="116632"/>
            <a:ext cx="8893175" cy="1728192"/>
          </a:xfrm>
        </p:spPr>
        <p:txBody>
          <a:bodyPr/>
          <a:lstStyle/>
          <a:p>
            <a:pPr marL="536575" indent="-536575" algn="ctr" eaLnBrk="1" hangingPunct="1">
              <a:spcBef>
                <a:spcPct val="50000"/>
              </a:spcBef>
              <a:buFontTx/>
              <a:buNone/>
            </a:pPr>
            <a:r>
              <a:rPr lang="en-GB" dirty="0">
                <a:latin typeface="Arial Black" charset="0"/>
                <a:cs typeface="Arial" charset="0"/>
              </a:rPr>
              <a:t>Hydrogen-Oxygen FUEL </a:t>
            </a:r>
            <a:r>
              <a:rPr lang="en-GB" dirty="0" smtClean="0">
                <a:latin typeface="Arial Black" charset="0"/>
                <a:cs typeface="Arial" charset="0"/>
              </a:rPr>
              <a:t>CELLS</a:t>
            </a:r>
          </a:p>
          <a:p>
            <a:pPr marL="536575" indent="-536575" algn="ctr" eaLnBrk="1" hangingPunct="1">
              <a:spcBef>
                <a:spcPct val="50000"/>
              </a:spcBef>
              <a:buFontTx/>
              <a:buNone/>
            </a:pPr>
            <a:r>
              <a:rPr lang="en-GB" sz="1800" dirty="0" smtClean="0">
                <a:latin typeface="Arial Black" charset="0"/>
                <a:cs typeface="Arial" charset="0"/>
              </a:rPr>
              <a:t>(alkaline conditions)</a:t>
            </a:r>
            <a:endParaRPr lang="en-GB" sz="1800" dirty="0">
              <a:latin typeface="Arial Black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4" y="2492896"/>
            <a:ext cx="424847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 Narrow"/>
                <a:ea typeface="Times New Roman"/>
                <a:cs typeface="Arial Narrow"/>
              </a:rPr>
              <a:t>2H</a:t>
            </a:r>
            <a:r>
              <a:rPr lang="en-GB" baseline="-25000" dirty="0" smtClean="0">
                <a:latin typeface="Arial Narrow"/>
                <a:ea typeface="Times New Roman"/>
                <a:cs typeface="Arial Narrow"/>
              </a:rPr>
              <a:t>2</a:t>
            </a:r>
            <a:r>
              <a:rPr lang="en-GB" dirty="0" smtClean="0">
                <a:latin typeface="Arial Narrow"/>
                <a:ea typeface="Times New Roman"/>
                <a:cs typeface="Arial Narrow"/>
              </a:rPr>
              <a:t> </a:t>
            </a:r>
            <a:r>
              <a:rPr lang="en-GB" dirty="0">
                <a:latin typeface="Arial Narrow"/>
                <a:ea typeface="Times New Roman"/>
                <a:cs typeface="Arial Narrow"/>
              </a:rPr>
              <a:t>+ </a:t>
            </a:r>
            <a:r>
              <a:rPr lang="en-GB" dirty="0" smtClean="0">
                <a:latin typeface="Arial Narrow"/>
                <a:ea typeface="Times New Roman"/>
                <a:cs typeface="Arial Narrow"/>
              </a:rPr>
              <a:t>4OH</a:t>
            </a:r>
            <a:r>
              <a:rPr lang="en-GB" baseline="30000" dirty="0">
                <a:latin typeface="Arial Narrow"/>
                <a:ea typeface="Times New Roman"/>
                <a:cs typeface="Arial Narrow"/>
              </a:rPr>
              <a:t>–</a:t>
            </a:r>
            <a:r>
              <a:rPr lang="en-GB" dirty="0">
                <a:latin typeface="Arial Narrow"/>
                <a:ea typeface="Times New Roman"/>
                <a:cs typeface="Arial Narrow"/>
              </a:rPr>
              <a:t> </a:t>
            </a:r>
            <a:r>
              <a:rPr lang="en-GB" i="1" dirty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⟶  </a:t>
            </a:r>
            <a:r>
              <a:rPr lang="en-GB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4H</a:t>
            </a:r>
            <a:r>
              <a:rPr lang="en-GB" baseline="-25000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2</a:t>
            </a:r>
            <a:r>
              <a:rPr lang="en-GB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O </a:t>
            </a:r>
            <a:r>
              <a:rPr lang="en-GB" dirty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+ </a:t>
            </a:r>
            <a:r>
              <a:rPr lang="en-GB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4e</a:t>
            </a:r>
            <a:r>
              <a:rPr lang="en-GB" baseline="30000" dirty="0">
                <a:latin typeface="Arial Narrow"/>
                <a:ea typeface="Times New Roman"/>
                <a:cs typeface="Arial Narrow"/>
              </a:rPr>
              <a:t>–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7704" y="4581128"/>
            <a:ext cx="424847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 Narrow"/>
                <a:ea typeface="Times New Roman"/>
                <a:cs typeface="Arial Narrow"/>
              </a:rPr>
              <a:t>O</a:t>
            </a:r>
            <a:r>
              <a:rPr lang="en-GB" baseline="-25000" dirty="0">
                <a:latin typeface="Arial Narrow"/>
                <a:ea typeface="Times New Roman"/>
                <a:cs typeface="Arial Narrow"/>
              </a:rPr>
              <a:t>2</a:t>
            </a:r>
            <a:r>
              <a:rPr lang="en-GB" dirty="0">
                <a:latin typeface="Arial Narrow"/>
                <a:ea typeface="Times New Roman"/>
                <a:cs typeface="Arial Narrow"/>
              </a:rPr>
              <a:t> + </a:t>
            </a:r>
            <a:r>
              <a:rPr lang="en-GB" dirty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2H</a:t>
            </a:r>
            <a:r>
              <a:rPr lang="en-GB" baseline="-25000" dirty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2</a:t>
            </a:r>
            <a:r>
              <a:rPr lang="en-GB" dirty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O</a:t>
            </a:r>
            <a:r>
              <a:rPr lang="en-GB" dirty="0">
                <a:latin typeface="Arial Narrow"/>
                <a:ea typeface="Times New Roman"/>
                <a:cs typeface="Arial Narrow"/>
              </a:rPr>
              <a:t> + 4e</a:t>
            </a:r>
            <a:r>
              <a:rPr lang="en-GB" baseline="30000" dirty="0">
                <a:latin typeface="Arial Narrow"/>
                <a:ea typeface="Times New Roman"/>
                <a:cs typeface="Arial Narrow"/>
              </a:rPr>
              <a:t>–</a:t>
            </a:r>
            <a:r>
              <a:rPr lang="en-GB" dirty="0">
                <a:latin typeface="Arial Narrow"/>
                <a:ea typeface="Times New Roman"/>
                <a:cs typeface="Arial Narrow"/>
              </a:rPr>
              <a:t> </a:t>
            </a:r>
            <a:r>
              <a:rPr lang="en-GB" i="1" dirty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⟶  </a:t>
            </a:r>
            <a:r>
              <a:rPr lang="en-GB" dirty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4OH</a:t>
            </a:r>
            <a:r>
              <a:rPr lang="en-GB" baseline="30000" dirty="0">
                <a:latin typeface="Arial Narrow"/>
                <a:ea typeface="Times New Roman"/>
                <a:cs typeface="Arial Narrow"/>
              </a:rPr>
              <a:t>–</a:t>
            </a:r>
            <a:r>
              <a:rPr lang="en-GB" dirty="0">
                <a:latin typeface="Arial Narrow"/>
                <a:ea typeface="Times New Roman"/>
                <a:cs typeface="Arial Narrow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7704" y="2924944"/>
            <a:ext cx="424847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>
            <a:off x="3635896" y="2924944"/>
            <a:ext cx="720080" cy="165618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5776" y="3501008"/>
            <a:ext cx="295232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 Narrow"/>
                <a:ea typeface="Times New Roman"/>
                <a:cs typeface="Arial Narrow"/>
              </a:rPr>
              <a:t>OH</a:t>
            </a:r>
            <a:r>
              <a:rPr lang="en-GB" baseline="30000" dirty="0">
                <a:latin typeface="Arial Narrow"/>
                <a:ea typeface="Times New Roman"/>
                <a:cs typeface="Arial Narrow"/>
              </a:rPr>
              <a:t>–</a:t>
            </a:r>
            <a:r>
              <a:rPr lang="en-GB" dirty="0">
                <a:latin typeface="Arial Narrow"/>
                <a:ea typeface="Times New Roman"/>
                <a:cs typeface="Arial Narrow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Arial Narrow"/>
                <a:ea typeface="Times New Roman"/>
                <a:cs typeface="Arial Narrow"/>
              </a:rPr>
              <a:t>ions move between electrodes through electrolyte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1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0"/>
            <a:ext cx="8893175" cy="504825"/>
          </a:xfrm>
        </p:spPr>
        <p:txBody>
          <a:bodyPr/>
          <a:lstStyle/>
          <a:p>
            <a:pPr marL="536575" indent="-536575" algn="ctr" eaLnBrk="1" hangingPunct="1">
              <a:spcBef>
                <a:spcPct val="50000"/>
              </a:spcBef>
              <a:buFontTx/>
              <a:buNone/>
            </a:pPr>
            <a:r>
              <a:rPr lang="en-GB" dirty="0">
                <a:latin typeface="Arial Black" charset="0"/>
                <a:cs typeface="Arial" charset="0"/>
              </a:rPr>
              <a:t>Hydrogen-Oxygen FUEL CELLS</a:t>
            </a:r>
            <a:endParaRPr lang="en-GB" dirty="0">
              <a:solidFill>
                <a:srgbClr val="FF0000"/>
              </a:solidFill>
              <a:latin typeface="Arial Black" charset="0"/>
              <a:cs typeface="Arial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95536" y="6309320"/>
            <a:ext cx="612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435100" indent="-14351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000" b="1" i="1" dirty="0">
                <a:solidFill>
                  <a:schemeClr val="accent2"/>
                </a:solidFill>
              </a:rPr>
              <a:t>Determine:	a) cell </a:t>
            </a:r>
            <a:r>
              <a:rPr lang="en-GB" sz="2000" b="1" i="1" dirty="0" err="1">
                <a:solidFill>
                  <a:schemeClr val="accent2"/>
                </a:solidFill>
              </a:rPr>
              <a:t>emf</a:t>
            </a:r>
            <a:r>
              <a:rPr lang="en-GB" sz="2000" b="1" i="1" dirty="0">
                <a:solidFill>
                  <a:schemeClr val="accent2"/>
                </a:solidFill>
              </a:rPr>
              <a:t>        b) overall reaction</a:t>
            </a:r>
          </a:p>
          <a:p>
            <a:r>
              <a:rPr lang="en-GB" sz="2000" b="1" i="1" dirty="0">
                <a:solidFill>
                  <a:schemeClr val="accent2"/>
                </a:solidFill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43" name="Text Box 3"/>
              <p:cNvSpPr txBox="1">
                <a:spLocks noChangeArrowheads="1"/>
              </p:cNvSpPr>
              <p:nvPr/>
            </p:nvSpPr>
            <p:spPr bwMode="auto">
              <a:xfrm>
                <a:off x="395536" y="4869160"/>
                <a:ext cx="4575612" cy="861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1071563" indent="-1071563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GB" sz="2000" dirty="0"/>
                  <a:t>+0.40 V 	O</a:t>
                </a:r>
                <a:r>
                  <a:rPr lang="en-GB" sz="2000" baseline="-25000" dirty="0"/>
                  <a:t>2</a:t>
                </a:r>
                <a:r>
                  <a:rPr lang="en-GB" sz="2000" dirty="0"/>
                  <a:t> + 2 H</a:t>
                </a:r>
                <a:r>
                  <a:rPr lang="en-GB" sz="2000" baseline="-25000" dirty="0"/>
                  <a:t>2</a:t>
                </a:r>
                <a:r>
                  <a:rPr lang="en-GB" sz="2000" dirty="0"/>
                  <a:t>O + 4 e</a:t>
                </a:r>
                <a:r>
                  <a:rPr lang="en-GB" sz="2000" baseline="30000" dirty="0"/>
                  <a:t>-</a:t>
                </a:r>
                <a:r>
                  <a:rPr lang="en-GB" sz="2000" dirty="0"/>
                  <a:t> 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dirty="0">
                    <a:sym typeface="Chemistry SansSerif" charset="0"/>
                  </a:rPr>
                  <a:t>  4 OH</a:t>
                </a:r>
                <a:r>
                  <a:rPr lang="en-GB" sz="2000" baseline="30000" dirty="0">
                    <a:sym typeface="Chemistry SansSerif" charset="0"/>
                  </a:rPr>
                  <a:t>-</a:t>
                </a:r>
                <a:endParaRPr lang="en-GB" sz="2000" dirty="0">
                  <a:sym typeface="Chemistry SansSerif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GB" sz="2000" dirty="0">
                    <a:sym typeface="Chemistry SansSerif" charset="0"/>
                  </a:rPr>
                  <a:t>-0.83 V	2 H</a:t>
                </a:r>
                <a:r>
                  <a:rPr lang="en-GB" sz="2000" baseline="-25000" dirty="0">
                    <a:sym typeface="Chemistry SansSerif" charset="0"/>
                  </a:rPr>
                  <a:t>2</a:t>
                </a:r>
                <a:r>
                  <a:rPr lang="en-GB" sz="2000" dirty="0">
                    <a:sym typeface="Chemistry SansSerif" charset="0"/>
                  </a:rPr>
                  <a:t>O</a:t>
                </a:r>
                <a:r>
                  <a:rPr lang="en-GB" sz="2000" baseline="30000" dirty="0">
                    <a:sym typeface="Chemistry SansSerif" charset="0"/>
                  </a:rPr>
                  <a:t> </a:t>
                </a:r>
                <a:r>
                  <a:rPr lang="en-GB" sz="2000" dirty="0">
                    <a:sym typeface="Chemistry SansSerif" charset="0"/>
                  </a:rPr>
                  <a:t> +  2 e</a:t>
                </a:r>
                <a:r>
                  <a:rPr lang="en-GB" sz="2000" baseline="30000" dirty="0">
                    <a:sym typeface="Chemistry SansSerif" charset="0"/>
                  </a:rPr>
                  <a:t>-</a:t>
                </a:r>
                <a:r>
                  <a:rPr lang="en-GB" sz="2000" dirty="0">
                    <a:sym typeface="Chemistry SansSerif" charset="0"/>
                  </a:rPr>
                  <a:t>  </a:t>
                </a:r>
                <a14:m>
                  <m:oMath xmlns:m="http://schemas.openxmlformats.org/officeDocument/2006/math" xmlns="">
                    <m:r>
                      <a:rPr lang="en-GB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en-GB" sz="2000" dirty="0">
                    <a:sym typeface="Chemistry SansSerif" charset="0"/>
                  </a:rPr>
                  <a:t>  H</a:t>
                </a:r>
                <a:r>
                  <a:rPr lang="en-GB" sz="2000" baseline="-25000" dirty="0">
                    <a:sym typeface="Chemistry SansSerif" charset="0"/>
                  </a:rPr>
                  <a:t>2</a:t>
                </a:r>
                <a:r>
                  <a:rPr lang="en-GB" sz="2000" dirty="0">
                    <a:sym typeface="Chemistry SansSerif" charset="0"/>
                  </a:rPr>
                  <a:t> +  2 OH</a:t>
                </a:r>
                <a:r>
                  <a:rPr lang="en-GB" sz="2000" baseline="30000" dirty="0">
                    <a:sym typeface="Chemistry SansSerif" charset="0"/>
                  </a:rPr>
                  <a:t>-</a:t>
                </a:r>
                <a:endParaRPr lang="en-GB" sz="2000" dirty="0">
                  <a:sym typeface="Chemistry SansSerif" charset="0"/>
                </a:endParaRPr>
              </a:p>
            </p:txBody>
          </p:sp>
        </mc:Choice>
        <mc:Fallback>
          <p:sp>
            <p:nvSpPr>
              <p:cNvPr id="6144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869160"/>
                <a:ext cx="4575612" cy="861774"/>
              </a:xfrm>
              <a:prstGeom prst="rect">
                <a:avLst/>
              </a:prstGeom>
              <a:blipFill rotWithShape="1">
                <a:blip r:embed="rId2"/>
                <a:stretch>
                  <a:fillRect r="-532" b="-503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shot 2023-06-21 at 09.55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850475" cy="4139704"/>
          </a:xfrm>
          <a:prstGeom prst="rect">
            <a:avLst/>
          </a:prstGeom>
        </p:spPr>
      </p:pic>
      <p:sp>
        <p:nvSpPr>
          <p:cNvPr id="61447" name="Text Box 10"/>
          <p:cNvSpPr txBox="1">
            <a:spLocks noChangeArrowheads="1"/>
          </p:cNvSpPr>
          <p:nvPr/>
        </p:nvSpPr>
        <p:spPr bwMode="auto">
          <a:xfrm>
            <a:off x="6084888" y="4437063"/>
            <a:ext cx="3059112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8288" indent="-268288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High efficiency (more efficient than burning hydrogen)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How is H</a:t>
            </a:r>
            <a:r>
              <a:rPr lang="en-GB" sz="2000" b="1" baseline="-25000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FF0000"/>
                </a:solidFill>
              </a:rPr>
              <a:t> made?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Input of H</a:t>
            </a:r>
            <a:r>
              <a:rPr lang="en-GB" sz="2000" b="1" baseline="-25000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FF0000"/>
                </a:solidFill>
              </a:rPr>
              <a:t>/O</a:t>
            </a:r>
            <a:r>
              <a:rPr lang="en-GB" sz="2000" b="1" baseline="-25000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FF0000"/>
                </a:solidFill>
              </a:rPr>
              <a:t> to replenish so no need to recharge</a:t>
            </a:r>
          </a:p>
          <a:p>
            <a:pPr>
              <a:spcBef>
                <a:spcPct val="30000"/>
              </a:spcBef>
              <a:buFontTx/>
              <a:buChar char="•"/>
            </a:pPr>
            <a:endParaRPr lang="en-GB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97052"/>
              </p:ext>
            </p:extLst>
          </p:nvPr>
        </p:nvGraphicFramePr>
        <p:xfrm>
          <a:off x="179512" y="548680"/>
          <a:ext cx="8784978" cy="56542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4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4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4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2540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 b="1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hydrogen fuel cell (alkaline)</a:t>
                      </a:r>
                      <a:endParaRPr lang="en-GB" sz="18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540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 b="1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hydrogen fuel cell (acidic)</a:t>
                      </a:r>
                      <a:endParaRPr lang="en-GB" sz="18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6556">
                <a:tc>
                  <a:txBody>
                    <a:bodyPr/>
                    <a:lstStyle/>
                    <a:p>
                      <a:pPr marR="2540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Negative electrode (anode)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551940" marR="25400" indent="-155194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H</a:t>
                      </a:r>
                      <a:r>
                        <a:rPr lang="en-GB" sz="1800" baseline="-25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</a:t>
                      </a: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+ 2OH</a:t>
                      </a:r>
                      <a:r>
                        <a:rPr lang="en-GB" sz="1800" baseline="30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–</a:t>
                      </a: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</a:t>
                      </a: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⟶ 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2H</a:t>
                      </a:r>
                      <a:r>
                        <a:rPr lang="en-GB" sz="1800" baseline="-250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O + 2e</a:t>
                      </a:r>
                      <a:r>
                        <a:rPr lang="en-GB" sz="1800" baseline="30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–	</a:t>
                      </a:r>
                    </a:p>
                    <a:p>
                      <a:pPr marL="1551940" marR="25400" indent="-155194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E° =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–</a:t>
                      </a: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0.83 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551940" marR="25400" indent="-155194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H</a:t>
                      </a:r>
                      <a:r>
                        <a:rPr lang="en-GB" sz="1800" baseline="-25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</a:t>
                      </a: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 </a:t>
                      </a: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⟶ 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2H</a:t>
                      </a:r>
                      <a:r>
                        <a:rPr lang="en-GB" sz="1800" baseline="300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+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+ 2e</a:t>
                      </a:r>
                      <a:r>
                        <a:rPr lang="en-GB" sz="1800" baseline="30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–	</a:t>
                      </a:r>
                    </a:p>
                    <a:p>
                      <a:pPr marL="1551940" marR="25400" indent="-155194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E° =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+0.00</a:t>
                      </a: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6556">
                <a:tc>
                  <a:txBody>
                    <a:bodyPr/>
                    <a:lstStyle/>
                    <a:p>
                      <a:pPr marR="2540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Positive electrode (cathode)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551940" marR="25400" indent="-155194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O</a:t>
                      </a:r>
                      <a:r>
                        <a:rPr lang="en-GB" sz="1800" baseline="-25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</a:t>
                      </a: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+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2H</a:t>
                      </a:r>
                      <a:r>
                        <a:rPr lang="en-GB" sz="1800" baseline="-250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O</a:t>
                      </a: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+ 4e</a:t>
                      </a:r>
                      <a:r>
                        <a:rPr lang="en-GB" sz="1800" baseline="30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–</a:t>
                      </a: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</a:t>
                      </a: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⟶ 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4OH</a:t>
                      </a:r>
                      <a:r>
                        <a:rPr lang="en-GB" sz="1800" baseline="30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–</a:t>
                      </a: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	</a:t>
                      </a:r>
                    </a:p>
                    <a:p>
                      <a:pPr marL="1551940" marR="25400" indent="-155194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E° =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+0.40</a:t>
                      </a: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551940" marR="25400" indent="-155194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O</a:t>
                      </a:r>
                      <a:r>
                        <a:rPr lang="en-GB" sz="1800" baseline="-25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</a:t>
                      </a: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+ 4H</a:t>
                      </a:r>
                      <a:r>
                        <a:rPr lang="en-GB" sz="1800" baseline="30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+</a:t>
                      </a: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+ 4e</a:t>
                      </a:r>
                      <a:r>
                        <a:rPr lang="en-GB" sz="1800" baseline="30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–</a:t>
                      </a: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</a:t>
                      </a: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⟶ 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2H</a:t>
                      </a:r>
                      <a:r>
                        <a:rPr lang="en-GB" sz="1800" baseline="-250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O	</a:t>
                      </a:r>
                    </a:p>
                    <a:p>
                      <a:pPr marL="1551940" marR="25400" indent="-155194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E° =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+1.23</a:t>
                      </a: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6526">
                <a:tc>
                  <a:txBody>
                    <a:bodyPr/>
                    <a:lstStyle/>
                    <a:p>
                      <a:pPr marR="2540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Overall     equation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540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2H</a:t>
                      </a:r>
                      <a:r>
                        <a:rPr lang="en-GB" sz="1800" baseline="-2500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</a:t>
                      </a:r>
                      <a:r>
                        <a:rPr lang="en-GB" sz="180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+ O</a:t>
                      </a:r>
                      <a:r>
                        <a:rPr lang="en-GB" sz="1800" baseline="-2500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</a:t>
                      </a:r>
                      <a:r>
                        <a:rPr lang="en-GB" sz="1800" i="1" baseline="-2500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</a:t>
                      </a:r>
                      <a:r>
                        <a:rPr lang="en-GB" sz="1800" i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⟶  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2H</a:t>
                      </a:r>
                      <a:r>
                        <a:rPr lang="en-GB" sz="1800" baseline="-250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</a:t>
                      </a: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O</a:t>
                      </a:r>
                      <a:endParaRPr lang="en-GB" sz="180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540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2H</a:t>
                      </a:r>
                      <a:r>
                        <a:rPr lang="en-GB" sz="1800" baseline="-25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</a:t>
                      </a: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+ O</a:t>
                      </a:r>
                      <a:r>
                        <a:rPr lang="en-GB" sz="1800" baseline="-25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</a:t>
                      </a:r>
                      <a:r>
                        <a:rPr lang="en-GB" sz="1800" i="1" baseline="-250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 </a:t>
                      </a: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⟶ 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2H</a:t>
                      </a:r>
                      <a:r>
                        <a:rPr lang="en-GB" sz="1800" baseline="-250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2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O</a:t>
                      </a:r>
                      <a:endParaRPr lang="en-GB" sz="18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6526">
                <a:tc>
                  <a:txBody>
                    <a:bodyPr/>
                    <a:lstStyle/>
                    <a:p>
                      <a:pPr marR="2540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Cell </a:t>
                      </a:r>
                      <a:r>
                        <a:rPr lang="en-GB" sz="1800" dirty="0" err="1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emf</a:t>
                      </a:r>
                      <a:endParaRPr lang="en-GB" sz="18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540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+1.23 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5400" algn="ctr"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en-GB" sz="1800" dirty="0">
                          <a:effectLst/>
                          <a:latin typeface="Arial Narrow"/>
                          <a:ea typeface="Times New Roman"/>
                          <a:cs typeface="Arial Narrow"/>
                        </a:rPr>
                        <a:t>+1.23 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355976" y="6550250"/>
            <a:ext cx="4608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GB" sz="1400" dirty="0">
                <a:solidFill>
                  <a:srgbClr val="000000"/>
                </a:solidFill>
                <a:latin typeface="Arial Narrow"/>
                <a:cs typeface="Arial Narrow"/>
              </a:rPr>
              <a:t>© </a:t>
            </a:r>
            <a:r>
              <a:rPr lang="en-GB" sz="1400" dirty="0" err="1">
                <a:solidFill>
                  <a:srgbClr val="000000"/>
                </a:solidFill>
                <a:latin typeface="Arial Narrow"/>
                <a:cs typeface="Arial Narrow"/>
              </a:rPr>
              <a:t>www.chemsheets.co.uk</a:t>
            </a:r>
            <a:r>
              <a:rPr lang="en-GB" sz="1400" dirty="0">
                <a:solidFill>
                  <a:srgbClr val="000000"/>
                </a:solidFill>
                <a:latin typeface="Arial Narrow"/>
                <a:cs typeface="Arial Narrow"/>
              </a:rPr>
              <a:t>          A2 1077       </a:t>
            </a:r>
            <a:r>
              <a:rPr lang="en-GB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21-June-2023</a:t>
            </a:r>
            <a:endParaRPr lang="en-GB" sz="1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103162"/>
              </p:ext>
            </p:extLst>
          </p:nvPr>
        </p:nvGraphicFramePr>
        <p:xfrm>
          <a:off x="251520" y="1268760"/>
          <a:ext cx="8784978" cy="4665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24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4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Benefits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Arial Narrow"/>
                          <a:cs typeface="Arial Narrow"/>
                        </a:rPr>
                        <a:t>Risks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7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/>
                          <a:cs typeface="Arial Narrow"/>
                        </a:rPr>
                        <a:t>Using cells</a:t>
                      </a:r>
                      <a:endParaRPr lang="en-GB" sz="16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500"/>
                        </a:spcBef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  <a:latin typeface="Arial Narrow"/>
                          <a:cs typeface="Arial Narrow"/>
                        </a:rPr>
                        <a:t>portable source of electrical energy</a:t>
                      </a:r>
                      <a:endParaRPr lang="en-GB" sz="16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500"/>
                        </a:spcBef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en-GB" sz="1600">
                          <a:effectLst/>
                          <a:latin typeface="Arial Narrow"/>
                          <a:cs typeface="Arial Narrow"/>
                        </a:rPr>
                        <a:t>waste issues</a:t>
                      </a:r>
                      <a:endParaRPr lang="en-GB" sz="160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/>
                          <a:cs typeface="Arial Narrow"/>
                        </a:rPr>
                        <a:t>Using non-rechargeable cells</a:t>
                      </a:r>
                      <a:endParaRPr lang="en-GB" sz="160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500"/>
                        </a:spcBef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  <a:latin typeface="Arial Narrow"/>
                          <a:cs typeface="Arial Narrow"/>
                        </a:rPr>
                        <a:t>cheap</a:t>
                      </a:r>
                      <a:endParaRPr lang="en-GB" sz="16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500"/>
                        </a:spcBef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en-GB" sz="1600">
                          <a:effectLst/>
                          <a:latin typeface="Arial Narrow"/>
                          <a:cs typeface="Arial Narrow"/>
                        </a:rPr>
                        <a:t>waste issues</a:t>
                      </a:r>
                      <a:endParaRPr lang="en-GB" sz="160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652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Arial Narrow"/>
                          <a:cs typeface="Arial Narrow"/>
                        </a:rPr>
                        <a:t>Using re-chargeable cells</a:t>
                      </a:r>
                      <a:endParaRPr lang="en-GB" sz="160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500"/>
                        </a:spcBef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  <a:latin typeface="Arial Narrow"/>
                          <a:cs typeface="Arial Narrow"/>
                        </a:rPr>
                        <a:t>less waste</a:t>
                      </a:r>
                    </a:p>
                    <a:p>
                      <a:pPr marL="342900" lvl="0" indent="-342900" algn="l">
                        <a:spcBef>
                          <a:spcPts val="500"/>
                        </a:spcBef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  <a:latin typeface="Arial Narrow"/>
                          <a:cs typeface="Arial Narrow"/>
                        </a:rPr>
                        <a:t>cheaper in the long run</a:t>
                      </a:r>
                    </a:p>
                    <a:p>
                      <a:pPr marL="342900" lvl="0" indent="-342900" algn="l">
                        <a:spcBef>
                          <a:spcPts val="500"/>
                        </a:spcBef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  <a:latin typeface="Arial Narrow"/>
                          <a:cs typeface="Arial Narrow"/>
                        </a:rPr>
                        <a:t>lower environmental impact</a:t>
                      </a:r>
                      <a:endParaRPr lang="en-GB" sz="16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500"/>
                        </a:spcBef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  <a:latin typeface="Arial Narrow"/>
                          <a:cs typeface="Arial Narrow"/>
                        </a:rPr>
                        <a:t>some waste issues (at end of useful life)</a:t>
                      </a:r>
                      <a:endParaRPr lang="en-GB" sz="16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652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Arial Narrow"/>
                          <a:cs typeface="Arial Narrow"/>
                        </a:rPr>
                        <a:t>Using hydrogen fuel cells</a:t>
                      </a:r>
                      <a:endParaRPr lang="en-GB" sz="16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500"/>
                        </a:spcBef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en-GB" sz="1600">
                          <a:effectLst/>
                          <a:latin typeface="Arial Narrow"/>
                          <a:cs typeface="Arial Narrow"/>
                        </a:rPr>
                        <a:t>only waste product is water</a:t>
                      </a:r>
                    </a:p>
                    <a:p>
                      <a:pPr marL="342900" lvl="0" indent="-342900" algn="l">
                        <a:spcBef>
                          <a:spcPts val="500"/>
                        </a:spcBef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en-GB" sz="1600">
                          <a:effectLst/>
                          <a:latin typeface="Arial Narrow"/>
                          <a:cs typeface="Arial Narrow"/>
                        </a:rPr>
                        <a:t>do not need re-charging</a:t>
                      </a:r>
                    </a:p>
                    <a:p>
                      <a:pPr marL="342900" lvl="0" indent="-342900" algn="l">
                        <a:spcBef>
                          <a:spcPts val="500"/>
                        </a:spcBef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en-GB" sz="1600">
                          <a:effectLst/>
                          <a:latin typeface="Arial Narrow"/>
                          <a:cs typeface="Arial Narrow"/>
                        </a:rPr>
                        <a:t>very efficient</a:t>
                      </a:r>
                      <a:endParaRPr lang="en-GB" sz="160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500"/>
                        </a:spcBef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  <a:latin typeface="Arial Narrow"/>
                          <a:cs typeface="Arial Narrow"/>
                        </a:rPr>
                        <a:t>need constant supply of fuels</a:t>
                      </a:r>
                    </a:p>
                    <a:p>
                      <a:pPr marL="342900" lvl="0" indent="-342900" algn="l">
                        <a:spcBef>
                          <a:spcPts val="500"/>
                        </a:spcBef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  <a:latin typeface="Arial Narrow"/>
                          <a:cs typeface="Arial Narrow"/>
                        </a:rPr>
                        <a:t>hydrogen is flammable &amp; explosive</a:t>
                      </a:r>
                    </a:p>
                    <a:p>
                      <a:pPr marL="342900" lvl="0" indent="-342900" algn="l">
                        <a:spcBef>
                          <a:spcPts val="500"/>
                        </a:spcBef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  <a:latin typeface="Arial Narrow"/>
                          <a:cs typeface="Arial Narrow"/>
                        </a:rPr>
                        <a:t>hydrogen usually made using fossil fuels</a:t>
                      </a:r>
                    </a:p>
                    <a:p>
                      <a:pPr marL="342900" lvl="0" indent="-342900" algn="l">
                        <a:spcBef>
                          <a:spcPts val="500"/>
                        </a:spcBef>
                        <a:spcAft>
                          <a:spcPts val="40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effectLst/>
                          <a:latin typeface="Arial Narrow"/>
                          <a:cs typeface="Arial Narrow"/>
                        </a:rPr>
                        <a:t>high cost of fuel cells</a:t>
                      </a:r>
                      <a:endParaRPr lang="en-GB" sz="1600" dirty="0">
                        <a:effectLst/>
                        <a:latin typeface="Arial Narrow"/>
                        <a:ea typeface="Times New Roman"/>
                        <a:cs typeface="Arial Narro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 Narrow"/>
                <a:cs typeface="Arial Narrow"/>
              </a:rPr>
              <a:t>Benefits &amp; risks of using cells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355976" y="6550250"/>
            <a:ext cx="4608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GB" sz="1400" dirty="0">
                <a:solidFill>
                  <a:srgbClr val="000000"/>
                </a:solidFill>
                <a:latin typeface="Arial Narrow"/>
                <a:cs typeface="Arial Narrow"/>
              </a:rPr>
              <a:t>© </a:t>
            </a:r>
            <a:r>
              <a:rPr lang="en-GB" sz="1400" dirty="0" err="1">
                <a:solidFill>
                  <a:srgbClr val="000000"/>
                </a:solidFill>
                <a:latin typeface="Arial Narrow"/>
                <a:cs typeface="Arial Narrow"/>
              </a:rPr>
              <a:t>www.chemsheets.co.uk</a:t>
            </a:r>
            <a:r>
              <a:rPr lang="en-GB" sz="1400" dirty="0">
                <a:solidFill>
                  <a:srgbClr val="000000"/>
                </a:solidFill>
                <a:latin typeface="Arial Narrow"/>
                <a:cs typeface="Arial Narrow"/>
              </a:rPr>
              <a:t>          A2 1077       2-July-2016</a:t>
            </a:r>
          </a:p>
        </p:txBody>
      </p:sp>
    </p:spTree>
    <p:extLst>
      <p:ext uri="{BB962C8B-B14F-4D97-AF65-F5344CB8AC3E}">
        <p14:creationId xmlns:p14="http://schemas.microsoft.com/office/powerpoint/2010/main" val="59102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e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0"/>
            <a:ext cx="5226050" cy="645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250px-Daniell_Cel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9275"/>
            <a:ext cx="6011863" cy="4738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20" descr="wpe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620713"/>
            <a:ext cx="301148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/>
          <p:cNvSpPr>
            <a:spLocks noChangeArrowheads="1"/>
          </p:cNvSpPr>
          <p:nvPr/>
        </p:nvSpPr>
        <p:spPr bwMode="auto">
          <a:xfrm>
            <a:off x="0" y="-14288"/>
            <a:ext cx="91440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 sz="3200" b="1">
                <a:latin typeface="Tahoma" charset="0"/>
              </a:rPr>
              <a:t>Standard Conditions</a:t>
            </a:r>
            <a:endParaRPr lang="en-GB" sz="3200" b="1">
              <a:latin typeface="Tahoma" charset="0"/>
              <a:sym typeface="Chemistry Serif" charset="0"/>
            </a:endParaRPr>
          </a:p>
        </p:txBody>
      </p:sp>
      <p:sp>
        <p:nvSpPr>
          <p:cNvPr id="20483" name="Rectangle 19"/>
          <p:cNvSpPr>
            <a:spLocks noChangeArrowheads="1"/>
          </p:cNvSpPr>
          <p:nvPr/>
        </p:nvSpPr>
        <p:spPr bwMode="auto">
          <a:xfrm>
            <a:off x="323850" y="1052513"/>
            <a:ext cx="9001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  <a:latin typeface="Tahoma" charset="0"/>
              </a:rPr>
              <a:t>Concentration</a:t>
            </a:r>
            <a:r>
              <a:rPr lang="en-GB" sz="2800" b="1">
                <a:latin typeface="Tahoma" charset="0"/>
              </a:rPr>
              <a:t>  </a:t>
            </a:r>
          </a:p>
          <a:p>
            <a:r>
              <a:rPr lang="en-GB" sz="2800" b="1">
                <a:latin typeface="Tahoma" charset="0"/>
              </a:rPr>
              <a:t>1.0 mol dm</a:t>
            </a:r>
            <a:r>
              <a:rPr lang="en-GB" sz="2800" b="1" baseline="30000">
                <a:latin typeface="Tahoma" charset="0"/>
              </a:rPr>
              <a:t>-3 </a:t>
            </a:r>
            <a:r>
              <a:rPr lang="en-GB" sz="2800" b="1">
                <a:latin typeface="Tahoma" charset="0"/>
              </a:rPr>
              <a:t>(ions involved in ½ equation)</a:t>
            </a:r>
            <a:endParaRPr lang="en-GB" sz="2800" b="1">
              <a:latin typeface="Tahoma" charset="0"/>
              <a:sym typeface="Chemistry Serif" charset="0"/>
            </a:endParaRPr>
          </a:p>
        </p:txBody>
      </p:sp>
      <p:sp>
        <p:nvSpPr>
          <p:cNvPr id="20484" name="Rectangle 20"/>
          <p:cNvSpPr>
            <a:spLocks noChangeArrowheads="1"/>
          </p:cNvSpPr>
          <p:nvPr/>
        </p:nvSpPr>
        <p:spPr bwMode="auto">
          <a:xfrm>
            <a:off x="323850" y="2278063"/>
            <a:ext cx="9001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  <a:latin typeface="Tahoma" charset="0"/>
              </a:rPr>
              <a:t>Temperature</a:t>
            </a:r>
            <a:r>
              <a:rPr lang="en-GB" sz="2800" b="1">
                <a:latin typeface="Tahoma" charset="0"/>
              </a:rPr>
              <a:t>  </a:t>
            </a:r>
          </a:p>
          <a:p>
            <a:r>
              <a:rPr lang="en-GB" sz="2800" b="1">
                <a:latin typeface="Tahoma" charset="0"/>
              </a:rPr>
              <a:t>298 K</a:t>
            </a:r>
            <a:endParaRPr lang="en-GB" sz="2800" b="1">
              <a:latin typeface="Tahoma" charset="0"/>
              <a:sym typeface="Chemistry Serif" charset="0"/>
            </a:endParaRPr>
          </a:p>
        </p:txBody>
      </p:sp>
      <p:sp>
        <p:nvSpPr>
          <p:cNvPr id="20485" name="Rectangle 21"/>
          <p:cNvSpPr>
            <a:spLocks noChangeArrowheads="1"/>
          </p:cNvSpPr>
          <p:nvPr/>
        </p:nvSpPr>
        <p:spPr bwMode="auto">
          <a:xfrm>
            <a:off x="323850" y="3429000"/>
            <a:ext cx="9001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  <a:latin typeface="Tahoma" charset="0"/>
              </a:rPr>
              <a:t>Pressure</a:t>
            </a:r>
            <a:r>
              <a:rPr lang="en-GB" sz="2800" b="1">
                <a:latin typeface="Tahoma" charset="0"/>
              </a:rPr>
              <a:t>  </a:t>
            </a:r>
          </a:p>
          <a:p>
            <a:r>
              <a:rPr lang="en-GB" sz="2800" b="1">
                <a:latin typeface="Tahoma" charset="0"/>
              </a:rPr>
              <a:t>100 kPa</a:t>
            </a:r>
            <a:r>
              <a:rPr lang="en-GB" sz="2800" b="1" baseline="30000">
                <a:latin typeface="Tahoma" charset="0"/>
              </a:rPr>
              <a:t> </a:t>
            </a:r>
            <a:r>
              <a:rPr lang="en-GB" sz="2800" b="1">
                <a:latin typeface="Tahoma" charset="0"/>
              </a:rPr>
              <a:t>(if gases involved in ½ equation)</a:t>
            </a:r>
            <a:endParaRPr lang="en-GB" sz="2800" b="1">
              <a:latin typeface="Tahoma" charset="0"/>
              <a:sym typeface="Chemistry Serif" charset="0"/>
            </a:endParaRPr>
          </a:p>
        </p:txBody>
      </p:sp>
      <p:sp>
        <p:nvSpPr>
          <p:cNvPr id="20486" name="Rectangle 22"/>
          <p:cNvSpPr>
            <a:spLocks noChangeArrowheads="1"/>
          </p:cNvSpPr>
          <p:nvPr/>
        </p:nvSpPr>
        <p:spPr bwMode="auto">
          <a:xfrm>
            <a:off x="323850" y="4652963"/>
            <a:ext cx="9001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ahoma" charset="0"/>
              </a:rPr>
              <a:t>Current</a:t>
            </a:r>
            <a:r>
              <a:rPr lang="en-GB" sz="2800" b="1" dirty="0">
                <a:latin typeface="Tahoma" charset="0"/>
              </a:rPr>
              <a:t>  </a:t>
            </a:r>
          </a:p>
          <a:p>
            <a:r>
              <a:rPr lang="en-GB" sz="2800" b="1" dirty="0">
                <a:latin typeface="Tahoma" charset="0"/>
              </a:rPr>
              <a:t>Zero (use high resistance voltmeter)</a:t>
            </a:r>
            <a:endParaRPr lang="en-GB" sz="2800" b="1" dirty="0">
              <a:latin typeface="Tahoma" charset="0"/>
              <a:sym typeface="Chemistry Serif" charset="0"/>
            </a:endParaRPr>
          </a:p>
        </p:txBody>
      </p:sp>
      <p:sp>
        <p:nvSpPr>
          <p:cNvPr id="2" name="Double Bracket 1"/>
          <p:cNvSpPr/>
          <p:nvPr/>
        </p:nvSpPr>
        <p:spPr>
          <a:xfrm>
            <a:off x="251520" y="4653136"/>
            <a:ext cx="6768752" cy="1008112"/>
          </a:xfrm>
          <a:prstGeom prst="bracketPair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355976" y="6550250"/>
            <a:ext cx="4608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GB" sz="1400" dirty="0">
                <a:solidFill>
                  <a:srgbClr val="000000"/>
                </a:solidFill>
                <a:latin typeface="Arial Narrow"/>
                <a:cs typeface="Arial Narrow"/>
              </a:rPr>
              <a:t>© </a:t>
            </a:r>
            <a:r>
              <a:rPr lang="en-GB" sz="1400" dirty="0" err="1">
                <a:solidFill>
                  <a:srgbClr val="000000"/>
                </a:solidFill>
                <a:latin typeface="Arial Narrow"/>
                <a:cs typeface="Arial Narrow"/>
              </a:rPr>
              <a:t>www.chemsheets.co.uk</a:t>
            </a:r>
            <a:r>
              <a:rPr lang="en-GB" sz="1400" dirty="0">
                <a:solidFill>
                  <a:srgbClr val="000000"/>
                </a:solidFill>
                <a:latin typeface="Arial Narrow"/>
                <a:cs typeface="Arial Narrow"/>
              </a:rPr>
              <a:t>          A2 1077       </a:t>
            </a:r>
            <a:r>
              <a:rPr lang="en-GB" sz="1400" dirty="0" smtClean="0">
                <a:solidFill>
                  <a:srgbClr val="000000"/>
                </a:solidFill>
                <a:latin typeface="Arial Narrow"/>
                <a:cs typeface="Arial Narrow"/>
              </a:rPr>
              <a:t>21-June-2023</a:t>
            </a:r>
            <a:endParaRPr lang="en-GB" sz="14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G18_0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404813"/>
            <a:ext cx="4105275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55650" y="1268413"/>
            <a:ext cx="230346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Tahoma" charset="0"/>
              </a:rPr>
              <a:t>S </a:t>
            </a:r>
            <a:r>
              <a:rPr lang="en-GB" sz="3200" b="1">
                <a:latin typeface="Tahoma" charset="0"/>
              </a:rPr>
              <a:t>tandard </a:t>
            </a:r>
          </a:p>
          <a:p>
            <a:r>
              <a:rPr lang="en-GB" sz="3200" b="1">
                <a:solidFill>
                  <a:srgbClr val="FF0000"/>
                </a:solidFill>
                <a:latin typeface="Tahoma" charset="0"/>
              </a:rPr>
              <a:t>H </a:t>
            </a:r>
            <a:r>
              <a:rPr lang="en-GB" sz="3200" b="1">
                <a:latin typeface="Tahoma" charset="0"/>
              </a:rPr>
              <a:t>ydrogen </a:t>
            </a:r>
          </a:p>
          <a:p>
            <a:r>
              <a:rPr lang="en-GB" sz="3200" b="1">
                <a:solidFill>
                  <a:srgbClr val="FF0000"/>
                </a:solidFill>
                <a:latin typeface="Tahoma" charset="0"/>
              </a:rPr>
              <a:t>E </a:t>
            </a:r>
            <a:r>
              <a:rPr lang="en-GB" sz="3200" b="1">
                <a:latin typeface="Tahoma" charset="0"/>
              </a:rPr>
              <a:t>lectrode</a:t>
            </a:r>
            <a:endParaRPr lang="en-GB" sz="3200" b="1">
              <a:latin typeface="Tahoma" charset="0"/>
              <a:sym typeface="Chemistry Serif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88640"/>
            <a:ext cx="6913562" cy="4348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49783" y="4869160"/>
            <a:ext cx="7794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647700" algn="l"/>
                <a:tab pos="825500" algn="l"/>
                <a:tab pos="1435100" algn="l"/>
                <a:tab pos="3149600" algn="l"/>
                <a:tab pos="3416300" algn="l"/>
                <a:tab pos="5753100" algn="r"/>
              </a:tabLst>
            </a:pPr>
            <a:r>
              <a:rPr lang="en-GB" sz="2800" b="1" dirty="0" err="1">
                <a:latin typeface="Tahoma" charset="0"/>
              </a:rPr>
              <a:t>Pt</a:t>
            </a:r>
            <a:r>
              <a:rPr lang="en-GB" sz="2800" b="1" dirty="0">
                <a:latin typeface="Tahoma" charset="0"/>
              </a:rPr>
              <a:t>(s) | H</a:t>
            </a:r>
            <a:r>
              <a:rPr lang="en-GB" sz="2800" b="1" baseline="-25000" dirty="0">
                <a:latin typeface="Tahoma" charset="0"/>
              </a:rPr>
              <a:t>2</a:t>
            </a:r>
            <a:r>
              <a:rPr lang="en-GB" sz="2800" b="1" dirty="0">
                <a:latin typeface="Tahoma" charset="0"/>
              </a:rPr>
              <a:t>(g) | H</a:t>
            </a:r>
            <a:r>
              <a:rPr lang="en-GB" sz="2800" b="1" baseline="30000" dirty="0">
                <a:latin typeface="Tahoma" charset="0"/>
              </a:rPr>
              <a:t>+</a:t>
            </a:r>
            <a:r>
              <a:rPr lang="en-GB" sz="2800" b="1" dirty="0">
                <a:latin typeface="Tahoma" charset="0"/>
              </a:rPr>
              <a:t>(</a:t>
            </a:r>
            <a:r>
              <a:rPr lang="en-GB" sz="2800" b="1" dirty="0" err="1">
                <a:latin typeface="Tahoma" charset="0"/>
              </a:rPr>
              <a:t>aq</a:t>
            </a:r>
            <a:r>
              <a:rPr lang="en-GB" sz="2800" b="1" dirty="0">
                <a:latin typeface="Tahoma" charset="0"/>
              </a:rPr>
              <a:t>) || Cu</a:t>
            </a:r>
            <a:r>
              <a:rPr lang="en-GB" sz="2800" b="1" baseline="30000" dirty="0">
                <a:latin typeface="Tahoma" charset="0"/>
              </a:rPr>
              <a:t>2+</a:t>
            </a:r>
            <a:r>
              <a:rPr lang="en-GB" sz="2800" b="1" dirty="0">
                <a:latin typeface="Tahoma" charset="0"/>
              </a:rPr>
              <a:t>(</a:t>
            </a:r>
            <a:r>
              <a:rPr lang="en-GB" sz="2800" b="1" dirty="0" err="1">
                <a:latin typeface="Tahoma" charset="0"/>
              </a:rPr>
              <a:t>aq</a:t>
            </a:r>
            <a:r>
              <a:rPr lang="en-GB" sz="2800" b="1" dirty="0">
                <a:latin typeface="Tahoma" charset="0"/>
              </a:rPr>
              <a:t>) | Cu(s)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907704" y="5661248"/>
            <a:ext cx="820891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000" b="1" dirty="0">
                <a:solidFill>
                  <a:srgbClr val="800080"/>
                </a:solidFill>
                <a:latin typeface="Tahoma" charset="0"/>
              </a:rPr>
              <a:t>R      O       O       R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860032" y="5661248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16016" y="5661248"/>
            <a:ext cx="0" cy="8641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2094</Words>
  <Application>Microsoft Macintosh PowerPoint</Application>
  <PresentationFormat>On-screen Show (4:3)</PresentationFormat>
  <Paragraphs>323</Paragraphs>
  <Slides>47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Default Design</vt:lpstr>
      <vt:lpstr>1_Default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Grime</dc:creator>
  <cp:lastModifiedBy>Richard Grime</cp:lastModifiedBy>
  <cp:revision>107</cp:revision>
  <dcterms:created xsi:type="dcterms:W3CDTF">2005-01-26T08:32:28Z</dcterms:created>
  <dcterms:modified xsi:type="dcterms:W3CDTF">2023-06-21T08:56:02Z</dcterms:modified>
</cp:coreProperties>
</file>